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35"/>
  </p:notesMasterIdLst>
  <p:sldIdLst>
    <p:sldId id="261" r:id="rId5"/>
    <p:sldId id="257" r:id="rId6"/>
    <p:sldId id="264" r:id="rId7"/>
    <p:sldId id="262" r:id="rId8"/>
    <p:sldId id="268" r:id="rId9"/>
    <p:sldId id="282" r:id="rId10"/>
    <p:sldId id="280" r:id="rId11"/>
    <p:sldId id="281" r:id="rId12"/>
    <p:sldId id="287" r:id="rId13"/>
    <p:sldId id="288" r:id="rId14"/>
    <p:sldId id="289" r:id="rId15"/>
    <p:sldId id="290" r:id="rId16"/>
    <p:sldId id="291" r:id="rId17"/>
    <p:sldId id="292" r:id="rId18"/>
    <p:sldId id="293" r:id="rId19"/>
    <p:sldId id="294" r:id="rId20"/>
    <p:sldId id="295" r:id="rId21"/>
    <p:sldId id="296" r:id="rId22"/>
    <p:sldId id="300" r:id="rId23"/>
    <p:sldId id="299" r:id="rId24"/>
    <p:sldId id="301" r:id="rId25"/>
    <p:sldId id="297" r:id="rId26"/>
    <p:sldId id="298" r:id="rId27"/>
    <p:sldId id="302" r:id="rId28"/>
    <p:sldId id="303" r:id="rId29"/>
    <p:sldId id="304" r:id="rId30"/>
    <p:sldId id="305" r:id="rId31"/>
    <p:sldId id="306" r:id="rId32"/>
    <p:sldId id="307" r:id="rId33"/>
    <p:sldId id="308"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3B8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DC2DF4-7D14-49D3-83B0-E3589FE06E0C}" v="8" dt="2025-11-05T04:03:44.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5706" autoAdjust="0"/>
  </p:normalViewPr>
  <p:slideViewPr>
    <p:cSldViewPr snapToGrid="0" snapToObjects="1">
      <p:cViewPr>
        <p:scale>
          <a:sx n="63" d="100"/>
          <a:sy n="63" d="100"/>
        </p:scale>
        <p:origin x="1404"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llavi V" userId="148f3081c590f79d" providerId="LiveId" clId="{D0034518-3979-4778-BF59-3D1CD6F22405}"/>
    <pc:docChg chg="undo redo custSel addSld delSld modSld sldOrd">
      <pc:chgData name="Pallavi V" userId="148f3081c590f79d" providerId="LiveId" clId="{D0034518-3979-4778-BF59-3D1CD6F22405}" dt="2025-11-05T04:06:46.303" v="1119" actId="1076"/>
      <pc:docMkLst>
        <pc:docMk/>
      </pc:docMkLst>
      <pc:sldChg chg="modSp mod">
        <pc:chgData name="Pallavi V" userId="148f3081c590f79d" providerId="LiveId" clId="{D0034518-3979-4778-BF59-3D1CD6F22405}" dt="2025-11-05T04:06:46.303" v="1119" actId="1076"/>
        <pc:sldMkLst>
          <pc:docMk/>
          <pc:sldMk cId="0" sldId="257"/>
        </pc:sldMkLst>
        <pc:spChg chg="mod">
          <ac:chgData name="Pallavi V" userId="148f3081c590f79d" providerId="LiveId" clId="{D0034518-3979-4778-BF59-3D1CD6F22405}" dt="2025-11-05T04:06:46.303" v="1119" actId="1076"/>
          <ac:spMkLst>
            <pc:docMk/>
            <pc:sldMk cId="0" sldId="257"/>
            <ac:spMk id="3" creationId="{00000000-0000-0000-0000-000000000000}"/>
          </ac:spMkLst>
        </pc:spChg>
      </pc:sldChg>
      <pc:sldChg chg="addSp delSp modSp new mod setBg">
        <pc:chgData name="Pallavi V" userId="148f3081c590f79d" providerId="LiveId" clId="{D0034518-3979-4778-BF59-3D1CD6F22405}" dt="2025-10-14T19:30:12.002" v="671" actId="14100"/>
        <pc:sldMkLst>
          <pc:docMk/>
          <pc:sldMk cId="1632306786" sldId="295"/>
        </pc:sldMkLst>
        <pc:spChg chg="mod">
          <ac:chgData name="Pallavi V" userId="148f3081c590f79d" providerId="LiveId" clId="{D0034518-3979-4778-BF59-3D1CD6F22405}" dt="2025-10-14T18:05:28.986" v="244" actId="26606"/>
          <ac:spMkLst>
            <pc:docMk/>
            <pc:sldMk cId="1632306786" sldId="295"/>
            <ac:spMk id="2" creationId="{F1C8C200-80F9-1352-A345-A2EDF5055A92}"/>
          </ac:spMkLst>
        </pc:spChg>
        <pc:spChg chg="add mod">
          <ac:chgData name="Pallavi V" userId="148f3081c590f79d" providerId="LiveId" clId="{D0034518-3979-4778-BF59-3D1CD6F22405}" dt="2025-10-14T19:30:12.002" v="671" actId="14100"/>
          <ac:spMkLst>
            <pc:docMk/>
            <pc:sldMk cId="1632306786" sldId="295"/>
            <ac:spMk id="6" creationId="{05D5232E-53B3-2168-4BFB-7CC2E04BB691}"/>
          </ac:spMkLst>
        </pc:spChg>
        <pc:picChg chg="add mod ord modCrop">
          <ac:chgData name="Pallavi V" userId="148f3081c590f79d" providerId="LiveId" clId="{D0034518-3979-4778-BF59-3D1CD6F22405}" dt="2025-10-14T19:29:36.483" v="667" actId="26606"/>
          <ac:picMkLst>
            <pc:docMk/>
            <pc:sldMk cId="1632306786" sldId="295"/>
            <ac:picMk id="5" creationId="{2CC2BDC6-2983-19C5-A756-76B6EB55DC4A}"/>
          </ac:picMkLst>
        </pc:picChg>
      </pc:sldChg>
      <pc:sldChg chg="addSp delSp modSp new mod">
        <pc:chgData name="Pallavi V" userId="148f3081c590f79d" providerId="LiveId" clId="{D0034518-3979-4778-BF59-3D1CD6F22405}" dt="2025-10-14T19:05:03.953" v="415" actId="14100"/>
        <pc:sldMkLst>
          <pc:docMk/>
          <pc:sldMk cId="3062796718" sldId="296"/>
        </pc:sldMkLst>
        <pc:spChg chg="mod">
          <ac:chgData name="Pallavi V" userId="148f3081c590f79d" providerId="LiveId" clId="{D0034518-3979-4778-BF59-3D1CD6F22405}" dt="2025-10-14T18:47:36.863" v="287" actId="1076"/>
          <ac:spMkLst>
            <pc:docMk/>
            <pc:sldMk cId="3062796718" sldId="296"/>
            <ac:spMk id="2" creationId="{5AE1E90C-8818-BE10-D2BA-27DD7FE69AD6}"/>
          </ac:spMkLst>
        </pc:spChg>
        <pc:picChg chg="add mod ord modCrop">
          <ac:chgData name="Pallavi V" userId="148f3081c590f79d" providerId="LiveId" clId="{D0034518-3979-4778-BF59-3D1CD6F22405}" dt="2025-10-14T19:05:03.953" v="415" actId="14100"/>
          <ac:picMkLst>
            <pc:docMk/>
            <pc:sldMk cId="3062796718" sldId="296"/>
            <ac:picMk id="5" creationId="{201951A3-6BA3-0490-8404-CA7C2505DEE4}"/>
          </ac:picMkLst>
        </pc:picChg>
        <pc:picChg chg="add mod modCrop">
          <ac:chgData name="Pallavi V" userId="148f3081c590f79d" providerId="LiveId" clId="{D0034518-3979-4778-BF59-3D1CD6F22405}" dt="2025-10-14T19:04:46.181" v="413" actId="14100"/>
          <ac:picMkLst>
            <pc:docMk/>
            <pc:sldMk cId="3062796718" sldId="296"/>
            <ac:picMk id="12" creationId="{09D12422-0EEA-F344-C1D7-8F97411F569C}"/>
          </ac:picMkLst>
        </pc:picChg>
      </pc:sldChg>
      <pc:sldChg chg="addSp delSp modSp new mod setBg">
        <pc:chgData name="Pallavi V" userId="148f3081c590f79d" providerId="LiveId" clId="{D0034518-3979-4778-BF59-3D1CD6F22405}" dt="2025-10-14T19:27:51.915" v="656" actId="14100"/>
        <pc:sldMkLst>
          <pc:docMk/>
          <pc:sldMk cId="948131103" sldId="297"/>
        </pc:sldMkLst>
        <pc:spChg chg="mod">
          <ac:chgData name="Pallavi V" userId="148f3081c590f79d" providerId="LiveId" clId="{D0034518-3979-4778-BF59-3D1CD6F22405}" dt="2025-10-14T19:27:51.915" v="656" actId="14100"/>
          <ac:spMkLst>
            <pc:docMk/>
            <pc:sldMk cId="948131103" sldId="297"/>
            <ac:spMk id="2" creationId="{F8D97753-5162-A299-CADE-17A880F34169}"/>
          </ac:spMkLst>
        </pc:spChg>
        <pc:grpChg chg="add del">
          <ac:chgData name="Pallavi V" userId="148f3081c590f79d" providerId="LiveId" clId="{D0034518-3979-4778-BF59-3D1CD6F22405}" dt="2025-10-14T19:27:51.165" v="655" actId="26606"/>
          <ac:grpSpMkLst>
            <pc:docMk/>
            <pc:sldMk cId="948131103" sldId="297"/>
            <ac:grpSpMk id="17" creationId="{90A61547-2555-4DE2-A37F-A53E54917441}"/>
          </ac:grpSpMkLst>
        </pc:grpChg>
        <pc:picChg chg="add mod ord">
          <ac:chgData name="Pallavi V" userId="148f3081c590f79d" providerId="LiveId" clId="{D0034518-3979-4778-BF59-3D1CD6F22405}" dt="2025-10-14T19:27:51.165" v="655" actId="26606"/>
          <ac:picMkLst>
            <pc:docMk/>
            <pc:sldMk cId="948131103" sldId="297"/>
            <ac:picMk id="11" creationId="{24FC1009-AF55-31FA-A208-546A40641668}"/>
          </ac:picMkLst>
        </pc:picChg>
        <pc:picChg chg="add mod">
          <ac:chgData name="Pallavi V" userId="148f3081c590f79d" providerId="LiveId" clId="{D0034518-3979-4778-BF59-3D1CD6F22405}" dt="2025-10-14T19:27:51.165" v="655" actId="26606"/>
          <ac:picMkLst>
            <pc:docMk/>
            <pc:sldMk cId="948131103" sldId="297"/>
            <ac:picMk id="12" creationId="{B9FBC994-3A4D-081A-C9BA-450A74928390}"/>
          </ac:picMkLst>
        </pc:picChg>
      </pc:sldChg>
      <pc:sldChg chg="addSp delSp modSp new mod setBg">
        <pc:chgData name="Pallavi V" userId="148f3081c590f79d" providerId="LiveId" clId="{D0034518-3979-4778-BF59-3D1CD6F22405}" dt="2025-10-14T19:28:47.161" v="666" actId="1076"/>
        <pc:sldMkLst>
          <pc:docMk/>
          <pc:sldMk cId="1189822979" sldId="298"/>
        </pc:sldMkLst>
        <pc:spChg chg="mod">
          <ac:chgData name="Pallavi V" userId="148f3081c590f79d" providerId="LiveId" clId="{D0034518-3979-4778-BF59-3D1CD6F22405}" dt="2025-10-14T19:28:44.819" v="665" actId="14100"/>
          <ac:spMkLst>
            <pc:docMk/>
            <pc:sldMk cId="1189822979" sldId="298"/>
            <ac:spMk id="2" creationId="{980C515C-01FE-59A2-BB37-6ED9B284F1F2}"/>
          </ac:spMkLst>
        </pc:spChg>
        <pc:spChg chg="add mod ord">
          <ac:chgData name="Pallavi V" userId="148f3081c590f79d" providerId="LiveId" clId="{D0034518-3979-4778-BF59-3D1CD6F22405}" dt="2025-10-14T19:28:22.455" v="661" actId="14100"/>
          <ac:spMkLst>
            <pc:docMk/>
            <pc:sldMk cId="1189822979" sldId="298"/>
            <ac:spMk id="8" creationId="{8F967D32-B3C3-5D41-7E25-6BBA542209F2}"/>
          </ac:spMkLst>
        </pc:spChg>
        <pc:picChg chg="add mod ord modCrop">
          <ac:chgData name="Pallavi V" userId="148f3081c590f79d" providerId="LiveId" clId="{D0034518-3979-4778-BF59-3D1CD6F22405}" dt="2025-10-14T19:28:47.161" v="666" actId="1076"/>
          <ac:picMkLst>
            <pc:docMk/>
            <pc:sldMk cId="1189822979" sldId="298"/>
            <ac:picMk id="5" creationId="{C9A6F77A-8DA9-CDB4-C717-7CE52983CE2D}"/>
          </ac:picMkLst>
        </pc:picChg>
      </pc:sldChg>
      <pc:sldChg chg="addSp delSp modSp add mod">
        <pc:chgData name="Pallavi V" userId="148f3081c590f79d" providerId="LiveId" clId="{D0034518-3979-4778-BF59-3D1CD6F22405}" dt="2025-10-14T19:12:02.446" v="508" actId="14100"/>
        <pc:sldMkLst>
          <pc:docMk/>
          <pc:sldMk cId="1164402047" sldId="299"/>
        </pc:sldMkLst>
        <pc:spChg chg="mod">
          <ac:chgData name="Pallavi V" userId="148f3081c590f79d" providerId="LiveId" clId="{D0034518-3979-4778-BF59-3D1CD6F22405}" dt="2025-10-14T18:02:48.900" v="231" actId="20577"/>
          <ac:spMkLst>
            <pc:docMk/>
            <pc:sldMk cId="1164402047" sldId="299"/>
            <ac:spMk id="2" creationId="{F43D9523-2963-5797-3394-02A65FA71D3D}"/>
          </ac:spMkLst>
        </pc:spChg>
        <pc:picChg chg="add mod">
          <ac:chgData name="Pallavi V" userId="148f3081c590f79d" providerId="LiveId" clId="{D0034518-3979-4778-BF59-3D1CD6F22405}" dt="2025-10-14T19:02:38.990" v="400" actId="1076"/>
          <ac:picMkLst>
            <pc:docMk/>
            <pc:sldMk cId="1164402047" sldId="299"/>
            <ac:picMk id="6" creationId="{45226596-7FC1-E265-A5D6-F851262283BA}"/>
          </ac:picMkLst>
        </pc:picChg>
        <pc:picChg chg="add mod modCrop">
          <ac:chgData name="Pallavi V" userId="148f3081c590f79d" providerId="LiveId" clId="{D0034518-3979-4778-BF59-3D1CD6F22405}" dt="2025-10-14T19:12:02.446" v="508" actId="14100"/>
          <ac:picMkLst>
            <pc:docMk/>
            <pc:sldMk cId="1164402047" sldId="299"/>
            <ac:picMk id="8" creationId="{81A7A857-E464-4516-BF34-C8EAAD26A3D6}"/>
          </ac:picMkLst>
        </pc:picChg>
      </pc:sldChg>
      <pc:sldChg chg="addSp delSp modSp add mod setBg">
        <pc:chgData name="Pallavi V" userId="148f3081c590f79d" providerId="LiveId" clId="{D0034518-3979-4778-BF59-3D1CD6F22405}" dt="2025-10-14T19:10:50.535" v="498" actId="14100"/>
        <pc:sldMkLst>
          <pc:docMk/>
          <pc:sldMk cId="3734955185" sldId="300"/>
        </pc:sldMkLst>
        <pc:spChg chg="mod">
          <ac:chgData name="Pallavi V" userId="148f3081c590f79d" providerId="LiveId" clId="{D0034518-3979-4778-BF59-3D1CD6F22405}" dt="2025-10-14T19:09:35.342" v="479" actId="27636"/>
          <ac:spMkLst>
            <pc:docMk/>
            <pc:sldMk cId="3734955185" sldId="300"/>
            <ac:spMk id="2" creationId="{05827CB8-C9E9-62A9-067B-137ADB50A9CA}"/>
          </ac:spMkLst>
        </pc:spChg>
        <pc:spChg chg="add mod">
          <ac:chgData name="Pallavi V" userId="148f3081c590f79d" providerId="LiveId" clId="{D0034518-3979-4778-BF59-3D1CD6F22405}" dt="2025-10-14T19:10:39.137" v="497" actId="26606"/>
          <ac:spMkLst>
            <pc:docMk/>
            <pc:sldMk cId="3734955185" sldId="300"/>
            <ac:spMk id="8" creationId="{713B8853-2B63-0215-4CDA-892B7847116C}"/>
          </ac:spMkLst>
        </pc:spChg>
        <pc:picChg chg="add mod ord modCrop">
          <ac:chgData name="Pallavi V" userId="148f3081c590f79d" providerId="LiveId" clId="{D0034518-3979-4778-BF59-3D1CD6F22405}" dt="2025-10-14T19:10:50.535" v="498" actId="14100"/>
          <ac:picMkLst>
            <pc:docMk/>
            <pc:sldMk cId="3734955185" sldId="300"/>
            <ac:picMk id="7" creationId="{AE317D8B-108C-794E-0A0D-D9798159E35A}"/>
          </ac:picMkLst>
        </pc:picChg>
      </pc:sldChg>
      <pc:sldChg chg="addSp delSp modSp add mod ord">
        <pc:chgData name="Pallavi V" userId="148f3081c590f79d" providerId="LiveId" clId="{D0034518-3979-4778-BF59-3D1CD6F22405}" dt="2025-10-14T19:17:40.185" v="542" actId="14100"/>
        <pc:sldMkLst>
          <pc:docMk/>
          <pc:sldMk cId="1686635237" sldId="301"/>
        </pc:sldMkLst>
        <pc:spChg chg="mod">
          <ac:chgData name="Pallavi V" userId="148f3081c590f79d" providerId="LiveId" clId="{D0034518-3979-4778-BF59-3D1CD6F22405}" dt="2025-10-14T19:12:23.601" v="523" actId="20577"/>
          <ac:spMkLst>
            <pc:docMk/>
            <pc:sldMk cId="1686635237" sldId="301"/>
            <ac:spMk id="2" creationId="{187DE020-8663-922C-1332-242FEBD73846}"/>
          </ac:spMkLst>
        </pc:spChg>
        <pc:spChg chg="mod">
          <ac:chgData name="Pallavi V" userId="148f3081c590f79d" providerId="LiveId" clId="{D0034518-3979-4778-BF59-3D1CD6F22405}" dt="2025-10-14T19:17:30.878" v="540" actId="26606"/>
          <ac:spMkLst>
            <pc:docMk/>
            <pc:sldMk cId="1686635237" sldId="301"/>
            <ac:spMk id="8" creationId="{D068312E-FD6A-D146-0678-71D84A315792}"/>
          </ac:spMkLst>
        </pc:spChg>
        <pc:picChg chg="add mod modCrop">
          <ac:chgData name="Pallavi V" userId="148f3081c590f79d" providerId="LiveId" clId="{D0034518-3979-4778-BF59-3D1CD6F22405}" dt="2025-10-14T19:17:40.185" v="542" actId="14100"/>
          <ac:picMkLst>
            <pc:docMk/>
            <pc:sldMk cId="1686635237" sldId="301"/>
            <ac:picMk id="6" creationId="{685CE8CB-2C30-A8BD-A37E-D49024734242}"/>
          </ac:picMkLst>
        </pc:picChg>
      </pc:sldChg>
      <pc:sldChg chg="addSp delSp modSp new mod">
        <pc:chgData name="Pallavi V" userId="148f3081c590f79d" providerId="LiveId" clId="{D0034518-3979-4778-BF59-3D1CD6F22405}" dt="2025-11-05T02:17:27.794" v="734" actId="1076"/>
        <pc:sldMkLst>
          <pc:docMk/>
          <pc:sldMk cId="873041383" sldId="302"/>
        </pc:sldMkLst>
        <pc:spChg chg="mod">
          <ac:chgData name="Pallavi V" userId="148f3081c590f79d" providerId="LiveId" clId="{D0034518-3979-4778-BF59-3D1CD6F22405}" dt="2025-11-05T02:11:14.202" v="727" actId="20577"/>
          <ac:spMkLst>
            <pc:docMk/>
            <pc:sldMk cId="873041383" sldId="302"/>
            <ac:spMk id="2" creationId="{A672E497-415E-2197-961C-AE33E3DD3F8D}"/>
          </ac:spMkLst>
        </pc:spChg>
        <pc:spChg chg="del mod">
          <ac:chgData name="Pallavi V" userId="148f3081c590f79d" providerId="LiveId" clId="{D0034518-3979-4778-BF59-3D1CD6F22405}" dt="2025-11-05T02:11:57.058" v="729" actId="22"/>
          <ac:spMkLst>
            <pc:docMk/>
            <pc:sldMk cId="873041383" sldId="302"/>
            <ac:spMk id="3" creationId="{15BB81A2-9D25-8BF5-FAEF-6BF30C4EB996}"/>
          </ac:spMkLst>
        </pc:spChg>
        <pc:picChg chg="add mod ord">
          <ac:chgData name="Pallavi V" userId="148f3081c590f79d" providerId="LiveId" clId="{D0034518-3979-4778-BF59-3D1CD6F22405}" dt="2025-11-05T02:17:27.794" v="734" actId="1076"/>
          <ac:picMkLst>
            <pc:docMk/>
            <pc:sldMk cId="873041383" sldId="302"/>
            <ac:picMk id="5" creationId="{5E749004-EF9B-0917-EBB0-EB7FD3BFCAA0}"/>
          </ac:picMkLst>
        </pc:picChg>
      </pc:sldChg>
      <pc:sldChg chg="addSp delSp modSp new mod">
        <pc:chgData name="Pallavi V" userId="148f3081c590f79d" providerId="LiveId" clId="{D0034518-3979-4778-BF59-3D1CD6F22405}" dt="2025-11-05T02:52:08.196" v="779" actId="14100"/>
        <pc:sldMkLst>
          <pc:docMk/>
          <pc:sldMk cId="682504198" sldId="303"/>
        </pc:sldMkLst>
        <pc:spChg chg="mod">
          <ac:chgData name="Pallavi V" userId="148f3081c590f79d" providerId="LiveId" clId="{D0034518-3979-4778-BF59-3D1CD6F22405}" dt="2025-11-05T02:21:18.755" v="771" actId="14100"/>
          <ac:spMkLst>
            <pc:docMk/>
            <pc:sldMk cId="682504198" sldId="303"/>
            <ac:spMk id="2" creationId="{D8AAC474-8BA1-E0E3-8A9F-6F04B05AAC98}"/>
          </ac:spMkLst>
        </pc:spChg>
        <pc:spChg chg="del mod">
          <ac:chgData name="Pallavi V" userId="148f3081c590f79d" providerId="LiveId" clId="{D0034518-3979-4778-BF59-3D1CD6F22405}" dt="2025-11-05T02:19:48.151" v="747" actId="22"/>
          <ac:spMkLst>
            <pc:docMk/>
            <pc:sldMk cId="682504198" sldId="303"/>
            <ac:spMk id="3" creationId="{660EB3A8-6B16-12AA-26AF-8C26204E24C8}"/>
          </ac:spMkLst>
        </pc:spChg>
        <pc:picChg chg="add mod ord">
          <ac:chgData name="Pallavi V" userId="148f3081c590f79d" providerId="LiveId" clId="{D0034518-3979-4778-BF59-3D1CD6F22405}" dt="2025-11-05T02:51:54.507" v="776" actId="1076"/>
          <ac:picMkLst>
            <pc:docMk/>
            <pc:sldMk cId="682504198" sldId="303"/>
            <ac:picMk id="5" creationId="{B2CB6B9C-D8E9-7F07-AB02-2B6322F4CB34}"/>
          </ac:picMkLst>
        </pc:picChg>
        <pc:picChg chg="add mod">
          <ac:chgData name="Pallavi V" userId="148f3081c590f79d" providerId="LiveId" clId="{D0034518-3979-4778-BF59-3D1CD6F22405}" dt="2025-11-05T02:52:08.196" v="779" actId="14100"/>
          <ac:picMkLst>
            <pc:docMk/>
            <pc:sldMk cId="682504198" sldId="303"/>
            <ac:picMk id="7" creationId="{871EC436-10BC-F286-43AD-DD02C7068BA0}"/>
          </ac:picMkLst>
        </pc:picChg>
      </pc:sldChg>
      <pc:sldChg chg="addSp delSp modSp new mod">
        <pc:chgData name="Pallavi V" userId="148f3081c590f79d" providerId="LiveId" clId="{D0034518-3979-4778-BF59-3D1CD6F22405}" dt="2025-11-05T02:53:54.896" v="795" actId="14100"/>
        <pc:sldMkLst>
          <pc:docMk/>
          <pc:sldMk cId="742967607" sldId="304"/>
        </pc:sldMkLst>
        <pc:spChg chg="mod">
          <ac:chgData name="Pallavi V" userId="148f3081c590f79d" providerId="LiveId" clId="{D0034518-3979-4778-BF59-3D1CD6F22405}" dt="2025-11-05T02:52:35.105" v="783" actId="14100"/>
          <ac:spMkLst>
            <pc:docMk/>
            <pc:sldMk cId="742967607" sldId="304"/>
            <ac:spMk id="2" creationId="{93A75AC0-53A5-4604-6732-05D361A1A819}"/>
          </ac:spMkLst>
        </pc:spChg>
        <pc:spChg chg="del mod">
          <ac:chgData name="Pallavi V" userId="148f3081c590f79d" providerId="LiveId" clId="{D0034518-3979-4778-BF59-3D1CD6F22405}" dt="2025-11-05T02:53:00.245" v="785" actId="22"/>
          <ac:spMkLst>
            <pc:docMk/>
            <pc:sldMk cId="742967607" sldId="304"/>
            <ac:spMk id="3" creationId="{1C15E447-717C-D5F5-57FA-1E5703747B37}"/>
          </ac:spMkLst>
        </pc:spChg>
        <pc:picChg chg="add mod ord">
          <ac:chgData name="Pallavi V" userId="148f3081c590f79d" providerId="LiveId" clId="{D0034518-3979-4778-BF59-3D1CD6F22405}" dt="2025-11-05T02:53:48.003" v="793" actId="14100"/>
          <ac:picMkLst>
            <pc:docMk/>
            <pc:sldMk cId="742967607" sldId="304"/>
            <ac:picMk id="5" creationId="{968D347D-B17C-FCA4-9D50-25AC02A1BB19}"/>
          </ac:picMkLst>
        </pc:picChg>
        <pc:picChg chg="add mod">
          <ac:chgData name="Pallavi V" userId="148f3081c590f79d" providerId="LiveId" clId="{D0034518-3979-4778-BF59-3D1CD6F22405}" dt="2025-11-05T02:53:54.896" v="795" actId="14100"/>
          <ac:picMkLst>
            <pc:docMk/>
            <pc:sldMk cId="742967607" sldId="304"/>
            <ac:picMk id="7" creationId="{C993C94C-25A1-ABC3-0416-FE5B724CFEF9}"/>
          </ac:picMkLst>
        </pc:picChg>
      </pc:sldChg>
      <pc:sldChg chg="addSp delSp modSp new mod">
        <pc:chgData name="Pallavi V" userId="148f3081c590f79d" providerId="LiveId" clId="{D0034518-3979-4778-BF59-3D1CD6F22405}" dt="2025-11-05T03:51:44.002" v="939" actId="1076"/>
        <pc:sldMkLst>
          <pc:docMk/>
          <pc:sldMk cId="3574476078" sldId="305"/>
        </pc:sldMkLst>
        <pc:spChg chg="mod">
          <ac:chgData name="Pallavi V" userId="148f3081c590f79d" providerId="LiveId" clId="{D0034518-3979-4778-BF59-3D1CD6F22405}" dt="2025-11-05T03:46:32.547" v="841" actId="1076"/>
          <ac:spMkLst>
            <pc:docMk/>
            <pc:sldMk cId="3574476078" sldId="305"/>
            <ac:spMk id="2" creationId="{3904A8BB-5DEE-D3BF-CFAD-73DE0C02F044}"/>
          </ac:spMkLst>
        </pc:spChg>
        <pc:spChg chg="del mod">
          <ac:chgData name="Pallavi V" userId="148f3081c590f79d" providerId="LiveId" clId="{D0034518-3979-4778-BF59-3D1CD6F22405}" dt="2025-11-05T02:54:46.192" v="798" actId="22"/>
          <ac:spMkLst>
            <pc:docMk/>
            <pc:sldMk cId="3574476078" sldId="305"/>
            <ac:spMk id="3" creationId="{AD1FBE0A-6EA5-3EDE-3D25-2A49D4335E97}"/>
          </ac:spMkLst>
        </pc:spChg>
        <pc:picChg chg="add del mod">
          <ac:chgData name="Pallavi V" userId="148f3081c590f79d" providerId="LiveId" clId="{D0034518-3979-4778-BF59-3D1CD6F22405}" dt="2025-11-05T03:51:32.204" v="937" actId="478"/>
          <ac:picMkLst>
            <pc:docMk/>
            <pc:sldMk cId="3574476078" sldId="305"/>
            <ac:picMk id="4" creationId="{0015B7A7-1F9E-8B69-6FD1-2E02B04D0029}"/>
          </ac:picMkLst>
        </pc:picChg>
        <pc:picChg chg="add mod ord">
          <ac:chgData name="Pallavi V" userId="148f3081c590f79d" providerId="LiveId" clId="{D0034518-3979-4778-BF59-3D1CD6F22405}" dt="2025-11-05T03:51:44.002" v="939" actId="1076"/>
          <ac:picMkLst>
            <pc:docMk/>
            <pc:sldMk cId="3574476078" sldId="305"/>
            <ac:picMk id="5" creationId="{61DAC2F6-9F46-5BCF-BFDC-176CB4ACABA1}"/>
          </ac:picMkLst>
        </pc:picChg>
      </pc:sldChg>
      <pc:sldChg chg="addSp delSp modSp new mod">
        <pc:chgData name="Pallavi V" userId="148f3081c590f79d" providerId="LiveId" clId="{D0034518-3979-4778-BF59-3D1CD6F22405}" dt="2025-11-05T03:48:07.183" v="892" actId="1076"/>
        <pc:sldMkLst>
          <pc:docMk/>
          <pc:sldMk cId="2923198680" sldId="306"/>
        </pc:sldMkLst>
        <pc:spChg chg="mod">
          <ac:chgData name="Pallavi V" userId="148f3081c590f79d" providerId="LiveId" clId="{D0034518-3979-4778-BF59-3D1CD6F22405}" dt="2025-11-05T03:47:45.775" v="887" actId="27636"/>
          <ac:spMkLst>
            <pc:docMk/>
            <pc:sldMk cId="2923198680" sldId="306"/>
            <ac:spMk id="2" creationId="{788A9883-29A7-5D70-BAEB-ACD3750CE884}"/>
          </ac:spMkLst>
        </pc:spChg>
        <pc:spChg chg="del mod">
          <ac:chgData name="Pallavi V" userId="148f3081c590f79d" providerId="LiveId" clId="{D0034518-3979-4778-BF59-3D1CD6F22405}" dt="2025-11-05T03:47:08.700" v="844" actId="22"/>
          <ac:spMkLst>
            <pc:docMk/>
            <pc:sldMk cId="2923198680" sldId="306"/>
            <ac:spMk id="3" creationId="{5F1932CA-2C32-E2EB-B69B-2E2B83B73FE0}"/>
          </ac:spMkLst>
        </pc:spChg>
        <pc:picChg chg="add mod ord">
          <ac:chgData name="Pallavi V" userId="148f3081c590f79d" providerId="LiveId" clId="{D0034518-3979-4778-BF59-3D1CD6F22405}" dt="2025-11-05T03:48:07.183" v="892" actId="1076"/>
          <ac:picMkLst>
            <pc:docMk/>
            <pc:sldMk cId="2923198680" sldId="306"/>
            <ac:picMk id="5" creationId="{82D579DC-46F2-F74E-E37C-8363EC7C4A9D}"/>
          </ac:picMkLst>
        </pc:picChg>
      </pc:sldChg>
      <pc:sldChg chg="modSp new mod">
        <pc:chgData name="Pallavi V" userId="148f3081c590f79d" providerId="LiveId" clId="{D0034518-3979-4778-BF59-3D1CD6F22405}" dt="2025-11-05T04:02:38.492" v="975" actId="20577"/>
        <pc:sldMkLst>
          <pc:docMk/>
          <pc:sldMk cId="2364838200" sldId="307"/>
        </pc:sldMkLst>
        <pc:spChg chg="mod">
          <ac:chgData name="Pallavi V" userId="148f3081c590f79d" providerId="LiveId" clId="{D0034518-3979-4778-BF59-3D1CD6F22405}" dt="2025-11-05T03:48:48.181" v="910" actId="14100"/>
          <ac:spMkLst>
            <pc:docMk/>
            <pc:sldMk cId="2364838200" sldId="307"/>
            <ac:spMk id="2" creationId="{8FF93E3A-689C-355C-DB6E-960EFAD8F661}"/>
          </ac:spMkLst>
        </pc:spChg>
        <pc:spChg chg="mod">
          <ac:chgData name="Pallavi V" userId="148f3081c590f79d" providerId="LiveId" clId="{D0034518-3979-4778-BF59-3D1CD6F22405}" dt="2025-11-05T04:02:38.492" v="975" actId="20577"/>
          <ac:spMkLst>
            <pc:docMk/>
            <pc:sldMk cId="2364838200" sldId="307"/>
            <ac:spMk id="3" creationId="{35DB15F3-5967-3605-99DE-F24845083682}"/>
          </ac:spMkLst>
        </pc:spChg>
      </pc:sldChg>
      <pc:sldChg chg="modSp new mod">
        <pc:chgData name="Pallavi V" userId="148f3081c590f79d" providerId="LiveId" clId="{D0034518-3979-4778-BF59-3D1CD6F22405}" dt="2025-11-05T04:04:00.724" v="987" actId="20577"/>
        <pc:sldMkLst>
          <pc:docMk/>
          <pc:sldMk cId="4054078976" sldId="308"/>
        </pc:sldMkLst>
        <pc:spChg chg="mod">
          <ac:chgData name="Pallavi V" userId="148f3081c590f79d" providerId="LiveId" clId="{D0034518-3979-4778-BF59-3D1CD6F22405}" dt="2025-11-05T03:52:16.854" v="940" actId="14100"/>
          <ac:spMkLst>
            <pc:docMk/>
            <pc:sldMk cId="4054078976" sldId="308"/>
            <ac:spMk id="2" creationId="{51BBE91A-622B-FACB-024A-5060F1ACDF01}"/>
          </ac:spMkLst>
        </pc:spChg>
        <pc:spChg chg="mod">
          <ac:chgData name="Pallavi V" userId="148f3081c590f79d" providerId="LiveId" clId="{D0034518-3979-4778-BF59-3D1CD6F22405}" dt="2025-11-05T04:04:00.724" v="987" actId="20577"/>
          <ac:spMkLst>
            <pc:docMk/>
            <pc:sldMk cId="4054078976" sldId="308"/>
            <ac:spMk id="3" creationId="{2BEDD126-C501-7156-977D-BA6DF67DF04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664B6-39D1-4CDE-8FAB-AAB94942C1D7}" type="datetimeFigureOut">
              <a:rPr lang="en-US" smtClean="0"/>
              <a:t>11/4/2025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635FB5-B73F-4346-A2F3-EC430CB32245}" type="slidenum">
              <a:rPr lang="en-US" smtClean="0"/>
              <a:t>‹#›</a:t>
            </a:fld>
            <a:endParaRPr lang="en-US"/>
          </a:p>
        </p:txBody>
      </p:sp>
    </p:spTree>
    <p:extLst>
      <p:ext uri="{BB962C8B-B14F-4D97-AF65-F5344CB8AC3E}">
        <p14:creationId xmlns:p14="http://schemas.microsoft.com/office/powerpoint/2010/main" val="188092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26104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62030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59356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05383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97343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52678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80891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10422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3254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6531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08979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14698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305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28525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88995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98880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11/4/2025</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82366076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datasets/uom190346a/synthetic-clinical-tabular-dataset?resource=download" TargetMode="Externa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787EF-AFBB-A6CA-8F3D-8F939DA717A6}"/>
              </a:ext>
            </a:extLst>
          </p:cNvPr>
          <p:cNvSpPr>
            <a:spLocks noGrp="1"/>
          </p:cNvSpPr>
          <p:nvPr>
            <p:ph type="ctrTitle"/>
          </p:nvPr>
        </p:nvSpPr>
        <p:spPr>
          <a:xfrm>
            <a:off x="884682" y="1261423"/>
            <a:ext cx="7372350" cy="1325880"/>
          </a:xfrm>
        </p:spPr>
        <p:txBody>
          <a:bodyPr vert="horz" lIns="91440" tIns="45720" rIns="91440" bIns="45720" rtlCol="0" anchor="b">
            <a:noAutofit/>
          </a:bodyPr>
          <a:lstStyle/>
          <a:p>
            <a:pPr defTabSz="914400">
              <a:lnSpc>
                <a:spcPct val="90000"/>
              </a:lnSpc>
            </a:pPr>
            <a:r>
              <a:rPr lang="en-US" sz="3500" b="1">
                <a:solidFill>
                  <a:schemeClr val="tx2"/>
                </a:solidFill>
                <a:latin typeface="Times New Roman" panose="02020603050405020304" pitchFamily="18" charset="0"/>
                <a:cs typeface="Times New Roman" panose="02020603050405020304" pitchFamily="18" charset="0"/>
              </a:rPr>
              <a:t>Sepsis Risk Prediction Models Using Patient Health Records</a:t>
            </a:r>
            <a:endParaRPr lang="en-US" sz="3500" b="1" kern="1200" dirty="0">
              <a:solidFill>
                <a:schemeClr val="tx2"/>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DE2F5D3-5231-4AB7-F4B4-3F7AFE7C2D46}"/>
              </a:ext>
            </a:extLst>
          </p:cNvPr>
          <p:cNvSpPr>
            <a:spLocks noGrp="1"/>
          </p:cNvSpPr>
          <p:nvPr>
            <p:ph type="subTitle" idx="1"/>
          </p:nvPr>
        </p:nvSpPr>
        <p:spPr>
          <a:xfrm>
            <a:off x="603504" y="3784269"/>
            <a:ext cx="2666470" cy="2199087"/>
          </a:xfrm>
        </p:spPr>
        <p:txBody>
          <a:bodyPr vert="horz" lIns="91440" tIns="45720" rIns="91440" bIns="45720" rtlCol="0" anchor="ctr">
            <a:normAutofit/>
          </a:bodyPr>
          <a:lstStyle/>
          <a:p>
            <a:pPr indent="-228600" algn="l" defTabSz="914400">
              <a:lnSpc>
                <a:spcPct val="90000"/>
              </a:lnSpc>
              <a:buFont typeface="Arial" panose="020B0604020202020204" pitchFamily="34" charset="0"/>
              <a:buChar char="•"/>
            </a:pPr>
            <a:endParaRPr lang="en-US" sz="1600" b="1">
              <a:solidFill>
                <a:schemeClr val="tx2"/>
              </a:solidFill>
            </a:endParaRPr>
          </a:p>
          <a:p>
            <a:pPr lvl="0" algn="l" defTabSz="914400" fontAlgn="base">
              <a:lnSpc>
                <a:spcPct val="90000"/>
              </a:lnSpc>
              <a:spcBef>
                <a:spcPct val="0"/>
              </a:spcBef>
              <a:spcAft>
                <a:spcPct val="0"/>
              </a:spcAft>
            </a:pPr>
            <a:r>
              <a:rPr lang="en-US" altLang="en-US" sz="1800">
                <a:solidFill>
                  <a:schemeClr val="tx2"/>
                </a:solidFill>
                <a:latin typeface="Times New Roman" panose="02020603050405020304" pitchFamily="18" charset="0"/>
                <a:cs typeface="Times New Roman" panose="02020603050405020304" pitchFamily="18" charset="0"/>
              </a:rPr>
              <a:t>Asritha Suraparaju, </a:t>
            </a:r>
          </a:p>
          <a:p>
            <a:pPr lvl="0" algn="l" defTabSz="914400" fontAlgn="base">
              <a:lnSpc>
                <a:spcPct val="90000"/>
              </a:lnSpc>
              <a:spcBef>
                <a:spcPct val="0"/>
              </a:spcBef>
              <a:spcAft>
                <a:spcPct val="0"/>
              </a:spcAft>
            </a:pPr>
            <a:r>
              <a:rPr lang="en-US" altLang="en-US" sz="1800">
                <a:solidFill>
                  <a:schemeClr val="tx2"/>
                </a:solidFill>
                <a:latin typeface="Times New Roman" panose="02020603050405020304" pitchFamily="18" charset="0"/>
                <a:cs typeface="Times New Roman" panose="02020603050405020304" pitchFamily="18" charset="0"/>
              </a:rPr>
              <a:t>Greeshma Poli, </a:t>
            </a:r>
          </a:p>
          <a:p>
            <a:pPr lvl="0" algn="l" defTabSz="914400" fontAlgn="base">
              <a:lnSpc>
                <a:spcPct val="90000"/>
              </a:lnSpc>
              <a:spcBef>
                <a:spcPct val="0"/>
              </a:spcBef>
              <a:spcAft>
                <a:spcPct val="0"/>
              </a:spcAft>
            </a:pPr>
            <a:r>
              <a:rPr lang="en-US" altLang="en-US" sz="1800">
                <a:solidFill>
                  <a:schemeClr val="tx2"/>
                </a:solidFill>
                <a:latin typeface="Times New Roman" panose="02020603050405020304" pitchFamily="18" charset="0"/>
                <a:cs typeface="Times New Roman" panose="02020603050405020304" pitchFamily="18" charset="0"/>
              </a:rPr>
              <a:t>Ramya Reddy Baapathu,   </a:t>
            </a:r>
          </a:p>
          <a:p>
            <a:pPr lvl="0" algn="l" defTabSz="914400" fontAlgn="base">
              <a:lnSpc>
                <a:spcPct val="90000"/>
              </a:lnSpc>
              <a:spcBef>
                <a:spcPct val="0"/>
              </a:spcBef>
              <a:spcAft>
                <a:spcPct val="0"/>
              </a:spcAft>
            </a:pPr>
            <a:r>
              <a:rPr lang="en-US" altLang="en-US" sz="1800">
                <a:solidFill>
                  <a:schemeClr val="tx2"/>
                </a:solidFill>
                <a:latin typeface="Times New Roman" panose="02020603050405020304" pitchFamily="18" charset="0"/>
                <a:cs typeface="Times New Roman" panose="02020603050405020304" pitchFamily="18" charset="0"/>
              </a:rPr>
              <a:t>Veena Chebrolu,</a:t>
            </a:r>
          </a:p>
          <a:p>
            <a:pPr lvl="0" algn="l" defTabSz="914400" fontAlgn="base">
              <a:lnSpc>
                <a:spcPct val="90000"/>
              </a:lnSpc>
              <a:spcBef>
                <a:spcPct val="0"/>
              </a:spcBef>
              <a:spcAft>
                <a:spcPct val="0"/>
              </a:spcAft>
            </a:pPr>
            <a:r>
              <a:rPr lang="en-US" altLang="en-US" sz="1800">
                <a:solidFill>
                  <a:schemeClr val="tx2"/>
                </a:solidFill>
                <a:latin typeface="Times New Roman" panose="02020603050405020304" pitchFamily="18" charset="0"/>
                <a:cs typeface="Times New Roman" panose="02020603050405020304" pitchFamily="18" charset="0"/>
              </a:rPr>
              <a:t>Pallavi vallepally</a:t>
            </a:r>
            <a:endParaRPr lang="en-US" altLang="en-US" sz="1800" dirty="0">
              <a:solidFill>
                <a:schemeClr val="tx2"/>
              </a:solidFill>
              <a:latin typeface="Times New Roman" panose="02020603050405020304" pitchFamily="18" charset="0"/>
              <a:cs typeface="Times New Roman" panose="02020603050405020304" pitchFamily="18" charset="0"/>
            </a:endParaRPr>
          </a:p>
        </p:txBody>
      </p:sp>
      <p:pic>
        <p:nvPicPr>
          <p:cNvPr id="1026" name="Picture 2" descr="Saint Louis University I International student services ...">
            <a:extLst>
              <a:ext uri="{FF2B5EF4-FFF2-40B4-BE49-F238E27FC236}">
                <a16:creationId xmlns:a16="http://schemas.microsoft.com/office/drawing/2014/main" id="{960ED052-FAAE-B29C-4AF1-0512E52EE3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996245" y="3650087"/>
            <a:ext cx="4260787" cy="182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277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1BC6EAD-81C3-C35C-90C3-2D3F10717941}"/>
              </a:ext>
            </a:extLst>
          </p:cNvPr>
          <p:cNvSpPr>
            <a:spLocks noGrp="1"/>
          </p:cNvSpPr>
          <p:nvPr>
            <p:ph type="subTitle" idx="1"/>
          </p:nvPr>
        </p:nvSpPr>
        <p:spPr>
          <a:xfrm>
            <a:off x="152400" y="4462670"/>
            <a:ext cx="8502317" cy="1753646"/>
          </a:xfrm>
        </p:spPr>
        <p:txBody>
          <a:bodyPr>
            <a:noAutofit/>
          </a:bodyPr>
          <a:lstStyle/>
          <a:p>
            <a:pPr algn="l"/>
            <a:r>
              <a:rPr lang="en-US" sz="1900" b="1" dirty="0">
                <a:solidFill>
                  <a:schemeClr val="tx1"/>
                </a:solidFill>
                <a:latin typeface="Times New Roman" panose="02020603050405020304" pitchFamily="18" charset="0"/>
                <a:cs typeface="Times New Roman" panose="02020603050405020304" pitchFamily="18" charset="0"/>
              </a:rPr>
              <a:t>Interpretation of Age Distribution Histogram:</a:t>
            </a:r>
          </a:p>
          <a:p>
            <a:pPr algn="l"/>
            <a:r>
              <a:rPr lang="en-US" sz="1900" dirty="0">
                <a:solidFill>
                  <a:schemeClr val="tx1"/>
                </a:solidFill>
                <a:latin typeface="Times New Roman" panose="02020603050405020304" pitchFamily="18" charset="0"/>
                <a:cs typeface="Times New Roman" panose="02020603050405020304" pitchFamily="18" charset="0"/>
              </a:rPr>
              <a:t>The histogram displays the distribution of ages within the dataset. It shows a </a:t>
            </a:r>
            <a:r>
              <a:rPr lang="en-US" sz="1900" b="1" dirty="0">
                <a:solidFill>
                  <a:schemeClr val="tx1"/>
                </a:solidFill>
                <a:latin typeface="Times New Roman" panose="02020603050405020304" pitchFamily="18" charset="0"/>
                <a:cs typeface="Times New Roman" panose="02020603050405020304" pitchFamily="18" charset="0"/>
              </a:rPr>
              <a:t>roughly normal distribution</a:t>
            </a:r>
            <a:r>
              <a:rPr lang="en-US" sz="1900" dirty="0">
                <a:solidFill>
                  <a:schemeClr val="tx1"/>
                </a:solidFill>
                <a:latin typeface="Times New Roman" panose="02020603050405020304" pitchFamily="18" charset="0"/>
                <a:cs typeface="Times New Roman" panose="02020603050405020304" pitchFamily="18" charset="0"/>
              </a:rPr>
              <a:t>, with the majority of the population clustered around the center of the age range. The most frequent age group appears to be between </a:t>
            </a:r>
            <a:r>
              <a:rPr lang="en-US" sz="1900" b="1" dirty="0">
                <a:solidFill>
                  <a:schemeClr val="tx1"/>
                </a:solidFill>
                <a:latin typeface="Times New Roman" panose="02020603050405020304" pitchFamily="18" charset="0"/>
                <a:cs typeface="Times New Roman" panose="02020603050405020304" pitchFamily="18" charset="0"/>
              </a:rPr>
              <a:t>50 and 60 years</a:t>
            </a:r>
            <a:r>
              <a:rPr lang="en-US" sz="1900" dirty="0">
                <a:solidFill>
                  <a:schemeClr val="tx1"/>
                </a:solidFill>
                <a:latin typeface="Times New Roman" panose="02020603050405020304" pitchFamily="18" charset="0"/>
                <a:cs typeface="Times New Roman" panose="02020603050405020304" pitchFamily="18" charset="0"/>
              </a:rPr>
              <a:t>, with a peak just below 60. The frequencies decrease as ages move toward the lower and higher ends of the spectrum, indicating fewer people in the youngest and oldest age brackets.</a:t>
            </a:r>
            <a:endParaRPr lang="en-US" sz="1900" dirty="0">
              <a:solidFill>
                <a:schemeClr val="tx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786FE7-0588-08CF-3746-5025E8839181}"/>
              </a:ext>
            </a:extLst>
          </p:cNvPr>
          <p:cNvPicPr>
            <a:picLocks noChangeAspect="1"/>
          </p:cNvPicPr>
          <p:nvPr/>
        </p:nvPicPr>
        <p:blipFill>
          <a:blip r:embed="rId2"/>
          <a:stretch>
            <a:fillRect/>
          </a:stretch>
        </p:blipFill>
        <p:spPr>
          <a:xfrm>
            <a:off x="152399" y="69574"/>
            <a:ext cx="8405191" cy="4323521"/>
          </a:xfrm>
          <a:prstGeom prst="rect">
            <a:avLst/>
          </a:prstGeom>
        </p:spPr>
      </p:pic>
    </p:spTree>
    <p:extLst>
      <p:ext uri="{BB962C8B-B14F-4D97-AF65-F5344CB8AC3E}">
        <p14:creationId xmlns:p14="http://schemas.microsoft.com/office/powerpoint/2010/main" val="2169717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74E73DD-A42E-3F2E-59CE-FE3A2D8DBF04}"/>
              </a:ext>
            </a:extLst>
          </p:cNvPr>
          <p:cNvSpPr>
            <a:spLocks noGrp="1"/>
          </p:cNvSpPr>
          <p:nvPr>
            <p:ph type="subTitle" idx="1"/>
          </p:nvPr>
        </p:nvSpPr>
        <p:spPr>
          <a:xfrm>
            <a:off x="160421" y="4050834"/>
            <a:ext cx="8775032" cy="2702892"/>
          </a:xfrm>
        </p:spPr>
        <p:txBody>
          <a:bodyPr>
            <a:noAutofit/>
          </a:bodyPr>
          <a:lstStyle/>
          <a:p>
            <a:pPr algn="l"/>
            <a:r>
              <a:rPr lang="en-US" sz="1400" b="1" dirty="0">
                <a:solidFill>
                  <a:schemeClr val="tx1"/>
                </a:solidFill>
                <a:latin typeface="Times New Roman" panose="02020603050405020304" pitchFamily="18" charset="0"/>
                <a:cs typeface="Times New Roman" panose="02020603050405020304" pitchFamily="18" charset="0"/>
              </a:rPr>
              <a:t>Interpretation of Age vs. Glucose by Diagnosis Scatter Plot:</a:t>
            </a:r>
          </a:p>
          <a:p>
            <a:pPr algn="l"/>
            <a:r>
              <a:rPr lang="en-US" sz="1400" dirty="0">
                <a:solidFill>
                  <a:schemeClr val="tx1"/>
                </a:solidFill>
                <a:latin typeface="Times New Roman" panose="02020603050405020304" pitchFamily="18" charset="0"/>
                <a:cs typeface="Times New Roman" panose="02020603050405020304" pitchFamily="18" charset="0"/>
              </a:rPr>
              <a:t>This scatter plot shows the relationship between a patient's </a:t>
            </a:r>
            <a:r>
              <a:rPr lang="en-US" sz="1400" b="1" dirty="0">
                <a:solidFill>
                  <a:schemeClr val="tx1"/>
                </a:solidFill>
                <a:latin typeface="Times New Roman" panose="02020603050405020304" pitchFamily="18" charset="0"/>
                <a:cs typeface="Times New Roman" panose="02020603050405020304" pitchFamily="18" charset="0"/>
              </a:rPr>
              <a:t>age</a:t>
            </a:r>
            <a:r>
              <a:rPr lang="en-US" sz="1400" dirty="0">
                <a:solidFill>
                  <a:schemeClr val="tx1"/>
                </a:solidFill>
                <a:latin typeface="Times New Roman" panose="02020603050405020304" pitchFamily="18" charset="0"/>
                <a:cs typeface="Times New Roman" panose="02020603050405020304" pitchFamily="18" charset="0"/>
              </a:rPr>
              <a:t> and their </a:t>
            </a:r>
            <a:r>
              <a:rPr lang="en-US" sz="1400" b="1" dirty="0">
                <a:solidFill>
                  <a:schemeClr val="tx1"/>
                </a:solidFill>
                <a:latin typeface="Times New Roman" panose="02020603050405020304" pitchFamily="18" charset="0"/>
                <a:cs typeface="Times New Roman" panose="02020603050405020304" pitchFamily="18" charset="0"/>
              </a:rPr>
              <a:t>glucose</a:t>
            </a:r>
            <a:r>
              <a:rPr lang="en-US" sz="1400" dirty="0">
                <a:solidFill>
                  <a:schemeClr val="tx1"/>
                </a:solidFill>
                <a:latin typeface="Times New Roman" panose="02020603050405020304" pitchFamily="18" charset="0"/>
                <a:cs typeface="Times New Roman" panose="02020603050405020304" pitchFamily="18" charset="0"/>
              </a:rPr>
              <a:t> level, with points colored according to their </a:t>
            </a:r>
            <a:r>
              <a:rPr lang="en-US" sz="1400" b="1" dirty="0">
                <a:solidFill>
                  <a:schemeClr val="tx1"/>
                </a:solidFill>
                <a:latin typeface="Times New Roman" panose="02020603050405020304" pitchFamily="18" charset="0"/>
                <a:cs typeface="Times New Roman" panose="02020603050405020304" pitchFamily="18" charset="0"/>
              </a:rPr>
              <a:t>diagnosis</a:t>
            </a:r>
            <a:r>
              <a:rPr lang="en-US" sz="1400" dirty="0">
                <a:solidFill>
                  <a:schemeClr val="tx1"/>
                </a:solidFill>
                <a:latin typeface="Times New Roman" panose="02020603050405020304" pitchFamily="18" charset="0"/>
                <a:cs typeface="Times New Roman" panose="02020603050405020304" pitchFamily="18" charset="0"/>
              </a:rPr>
              <a:t>.</a:t>
            </a:r>
          </a:p>
          <a:p>
            <a:pPr algn="l"/>
            <a:r>
              <a:rPr lang="en-US" sz="1400" dirty="0">
                <a:solidFill>
                  <a:schemeClr val="tx1"/>
                </a:solidFill>
                <a:latin typeface="Times New Roman" panose="02020603050405020304" pitchFamily="18" charset="0"/>
                <a:cs typeface="Times New Roman" panose="02020603050405020304" pitchFamily="18" charset="0"/>
              </a:rPr>
              <a:t>There appears to be </a:t>
            </a:r>
            <a:r>
              <a:rPr lang="en-US" sz="1400" b="1" dirty="0">
                <a:solidFill>
                  <a:schemeClr val="tx1"/>
                </a:solidFill>
                <a:latin typeface="Times New Roman" panose="02020603050405020304" pitchFamily="18" charset="0"/>
                <a:cs typeface="Times New Roman" panose="02020603050405020304" pitchFamily="18" charset="0"/>
              </a:rPr>
              <a:t>no strong correlation</a:t>
            </a:r>
            <a:r>
              <a:rPr lang="en-US" sz="1400" dirty="0">
                <a:solidFill>
                  <a:schemeClr val="tx1"/>
                </a:solidFill>
                <a:latin typeface="Times New Roman" panose="02020603050405020304" pitchFamily="18" charset="0"/>
                <a:cs typeface="Times New Roman" panose="02020603050405020304" pitchFamily="18" charset="0"/>
              </a:rPr>
              <a:t> between age and glucose levels for any of the diagnoses. The data points are widely scattered across the plot, indicating that a patient's age doesn't consistently predict their glucose level.</a:t>
            </a:r>
          </a:p>
          <a:p>
            <a:pPr algn="l"/>
            <a:r>
              <a:rPr lang="en-US" sz="1400" dirty="0">
                <a:solidFill>
                  <a:schemeClr val="tx1"/>
                </a:solidFill>
                <a:latin typeface="Times New Roman" panose="02020603050405020304" pitchFamily="18" charset="0"/>
                <a:cs typeface="Times New Roman" panose="02020603050405020304" pitchFamily="18" charset="0"/>
              </a:rPr>
              <a:t>When analyzing by diagnosis, the plot shows a </a:t>
            </a:r>
            <a:r>
              <a:rPr lang="en-US" sz="1400" b="1" dirty="0">
                <a:solidFill>
                  <a:schemeClr val="tx1"/>
                </a:solidFill>
                <a:latin typeface="Times New Roman" panose="02020603050405020304" pitchFamily="18" charset="0"/>
                <a:cs typeface="Times New Roman" panose="02020603050405020304" pitchFamily="18" charset="0"/>
              </a:rPr>
              <a:t>significant overlap</a:t>
            </a:r>
            <a:r>
              <a:rPr lang="en-US" sz="1400" dirty="0">
                <a:solidFill>
                  <a:schemeClr val="tx1"/>
                </a:solidFill>
                <a:latin typeface="Times New Roman" panose="02020603050405020304" pitchFamily="18" charset="0"/>
                <a:cs typeface="Times New Roman" panose="02020603050405020304" pitchFamily="18" charset="0"/>
              </a:rPr>
              <a:t> of data points for all four categories (</a:t>
            </a:r>
            <a:r>
              <a:rPr lang="en-US" sz="1400" b="1" dirty="0">
                <a:solidFill>
                  <a:schemeClr val="tx1"/>
                </a:solidFill>
                <a:latin typeface="Times New Roman" panose="02020603050405020304" pitchFamily="18" charset="0"/>
                <a:cs typeface="Times New Roman" panose="02020603050405020304" pitchFamily="18" charset="0"/>
              </a:rPr>
              <a:t>Sepsis</a:t>
            </a:r>
            <a:r>
              <a:rPr lang="en-US" sz="1400" dirty="0">
                <a:solidFill>
                  <a:schemeClr val="tx1"/>
                </a:solidFill>
                <a:latin typeface="Times New Roman" panose="02020603050405020304" pitchFamily="18" charset="0"/>
                <a:cs typeface="Times New Roman" panose="02020603050405020304" pitchFamily="18" charset="0"/>
              </a:rPr>
              <a:t>, </a:t>
            </a:r>
            <a:r>
              <a:rPr lang="en-US" sz="1400" b="1" dirty="0">
                <a:solidFill>
                  <a:schemeClr val="tx1"/>
                </a:solidFill>
                <a:latin typeface="Times New Roman" panose="02020603050405020304" pitchFamily="18" charset="0"/>
                <a:cs typeface="Times New Roman" panose="02020603050405020304" pitchFamily="18" charset="0"/>
              </a:rPr>
              <a:t>Normal</a:t>
            </a:r>
            <a:r>
              <a:rPr lang="en-US" sz="1400" dirty="0">
                <a:solidFill>
                  <a:schemeClr val="tx1"/>
                </a:solidFill>
                <a:latin typeface="Times New Roman" panose="02020603050405020304" pitchFamily="18" charset="0"/>
                <a:cs typeface="Times New Roman" panose="02020603050405020304" pitchFamily="18" charset="0"/>
              </a:rPr>
              <a:t>, </a:t>
            </a:r>
            <a:r>
              <a:rPr lang="en-US" sz="1400" b="1" dirty="0">
                <a:solidFill>
                  <a:schemeClr val="tx1"/>
                </a:solidFill>
                <a:latin typeface="Times New Roman" panose="02020603050405020304" pitchFamily="18" charset="0"/>
                <a:cs typeface="Times New Roman" panose="02020603050405020304" pitchFamily="18" charset="0"/>
              </a:rPr>
              <a:t>Heart Failure</a:t>
            </a:r>
            <a:r>
              <a:rPr lang="en-US" sz="1400" dirty="0">
                <a:solidFill>
                  <a:schemeClr val="tx1"/>
                </a:solidFill>
                <a:latin typeface="Times New Roman" panose="02020603050405020304" pitchFamily="18" charset="0"/>
                <a:cs typeface="Times New Roman" panose="02020603050405020304" pitchFamily="18" charset="0"/>
              </a:rPr>
              <a:t>, and </a:t>
            </a:r>
            <a:r>
              <a:rPr lang="en-US" sz="1400" b="1" dirty="0">
                <a:solidFill>
                  <a:schemeClr val="tx1"/>
                </a:solidFill>
                <a:latin typeface="Times New Roman" panose="02020603050405020304" pitchFamily="18" charset="0"/>
                <a:cs typeface="Times New Roman" panose="02020603050405020304" pitchFamily="18" charset="0"/>
              </a:rPr>
              <a:t>Pneumonia</a:t>
            </a:r>
            <a:r>
              <a:rPr lang="en-US" sz="1400" dirty="0">
                <a:solidFill>
                  <a:schemeClr val="tx1"/>
                </a:solidFill>
                <a:latin typeface="Times New Roman" panose="02020603050405020304" pitchFamily="18" charset="0"/>
                <a:cs typeface="Times New Roman" panose="02020603050405020304" pitchFamily="18" charset="0"/>
              </a:rPr>
              <a:t>). This suggests that a patient's age and glucose level, when viewed together, aren't strong predictors of their diagnosis. In other words, a person with a high glucose level and a high age is just as likely to be diagnosed as "Normal" as they are with one of the other conditions shown here.</a:t>
            </a:r>
            <a:endParaRPr lang="en-US" sz="1400" dirty="0">
              <a:solidFill>
                <a:schemeClr val="tx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2A6512-FB33-DA1A-F117-39810907089B}"/>
              </a:ext>
            </a:extLst>
          </p:cNvPr>
          <p:cNvPicPr>
            <a:picLocks noChangeAspect="1"/>
          </p:cNvPicPr>
          <p:nvPr/>
        </p:nvPicPr>
        <p:blipFill>
          <a:blip r:embed="rId2"/>
          <a:stretch>
            <a:fillRect/>
          </a:stretch>
        </p:blipFill>
        <p:spPr>
          <a:xfrm>
            <a:off x="357809" y="104274"/>
            <a:ext cx="8428382" cy="3946560"/>
          </a:xfrm>
          <a:prstGeom prst="rect">
            <a:avLst/>
          </a:prstGeom>
        </p:spPr>
      </p:pic>
    </p:spTree>
    <p:extLst>
      <p:ext uri="{BB962C8B-B14F-4D97-AF65-F5344CB8AC3E}">
        <p14:creationId xmlns:p14="http://schemas.microsoft.com/office/powerpoint/2010/main" val="282142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2856D8-A5BC-FDAA-34BD-8D58BEDDBADC}"/>
              </a:ext>
            </a:extLst>
          </p:cNvPr>
          <p:cNvSpPr>
            <a:spLocks noGrp="1"/>
          </p:cNvSpPr>
          <p:nvPr>
            <p:ph type="subTitle" idx="1"/>
          </p:nvPr>
        </p:nvSpPr>
        <p:spPr>
          <a:xfrm>
            <a:off x="152400" y="4050834"/>
            <a:ext cx="8991599" cy="2614661"/>
          </a:xfrm>
        </p:spPr>
        <p:txBody>
          <a:bodyPr>
            <a:noAutofit/>
          </a:bodyPr>
          <a:lstStyle/>
          <a:p>
            <a:pPr algn="l"/>
            <a:r>
              <a:rPr lang="en-US" sz="1400" b="1" dirty="0">
                <a:solidFill>
                  <a:schemeClr val="tx1"/>
                </a:solidFill>
                <a:latin typeface="Times New Roman" panose="02020603050405020304" pitchFamily="18" charset="0"/>
                <a:cs typeface="Times New Roman" panose="02020603050405020304" pitchFamily="18" charset="0"/>
              </a:rPr>
              <a:t>Interpretation of Glucose Levels by Diagnosis Box Plot:</a:t>
            </a:r>
          </a:p>
          <a:p>
            <a:pPr algn="l"/>
            <a:r>
              <a:rPr lang="en-US" sz="1400" dirty="0">
                <a:solidFill>
                  <a:schemeClr val="tx1"/>
                </a:solidFill>
                <a:latin typeface="Times New Roman" panose="02020603050405020304" pitchFamily="18" charset="0"/>
                <a:cs typeface="Times New Roman" panose="02020603050405020304" pitchFamily="18" charset="0"/>
              </a:rPr>
              <a:t>The box plot shows the distribution of glucose levels for each diagnosis category.</a:t>
            </a:r>
          </a:p>
          <a:p>
            <a:pPr algn="l"/>
            <a:r>
              <a:rPr lang="en-US" sz="1400" dirty="0">
                <a:solidFill>
                  <a:schemeClr val="tx1"/>
                </a:solidFill>
                <a:latin typeface="Times New Roman" panose="02020603050405020304" pitchFamily="18" charset="0"/>
                <a:cs typeface="Times New Roman" panose="02020603050405020304" pitchFamily="18" charset="0"/>
              </a:rPr>
              <a:t>All four diagnoses (</a:t>
            </a:r>
            <a:r>
              <a:rPr lang="en-US" sz="1400" b="1" dirty="0">
                <a:solidFill>
                  <a:schemeClr val="tx1"/>
                </a:solidFill>
                <a:latin typeface="Times New Roman" panose="02020603050405020304" pitchFamily="18" charset="0"/>
                <a:cs typeface="Times New Roman" panose="02020603050405020304" pitchFamily="18" charset="0"/>
              </a:rPr>
              <a:t>Sepsis, Normal, Heart Failure, Pneumonia</a:t>
            </a:r>
            <a:r>
              <a:rPr lang="en-US" sz="1400" dirty="0">
                <a:solidFill>
                  <a:schemeClr val="tx1"/>
                </a:solidFill>
                <a:latin typeface="Times New Roman" panose="02020603050405020304" pitchFamily="18" charset="0"/>
                <a:cs typeface="Times New Roman" panose="02020603050405020304" pitchFamily="18" charset="0"/>
              </a:rPr>
              <a:t>) have a similar median glucose level, hovering around </a:t>
            </a:r>
            <a:r>
              <a:rPr lang="en-US" sz="1400" b="1" dirty="0">
                <a:solidFill>
                  <a:schemeClr val="tx1"/>
                </a:solidFill>
                <a:latin typeface="Times New Roman" panose="02020603050405020304" pitchFamily="18" charset="0"/>
                <a:cs typeface="Times New Roman" panose="02020603050405020304" pitchFamily="18" charset="0"/>
              </a:rPr>
              <a:t>100-110</a:t>
            </a:r>
            <a:r>
              <a:rPr lang="en-US" sz="1400" dirty="0">
                <a:solidFill>
                  <a:schemeClr val="tx1"/>
                </a:solidFill>
                <a:latin typeface="Times New Roman" panose="02020603050405020304" pitchFamily="18" charset="0"/>
                <a:cs typeface="Times New Roman" panose="02020603050405020304" pitchFamily="18" charset="0"/>
              </a:rPr>
              <a:t>. This suggests that, on average, glucose levels aren't drastically different across these conditions.</a:t>
            </a:r>
          </a:p>
          <a:p>
            <a:pPr algn="l"/>
            <a:r>
              <a:rPr lang="en-US" sz="1400" dirty="0">
                <a:solidFill>
                  <a:schemeClr val="tx1"/>
                </a:solidFill>
                <a:latin typeface="Times New Roman" panose="02020603050405020304" pitchFamily="18" charset="0"/>
                <a:cs typeface="Times New Roman" panose="02020603050405020304" pitchFamily="18" charset="0"/>
              </a:rPr>
              <a:t>The interquartile ranges (the boxes) are also quite similar for all groups, indicating a consistent spread of glucose levels for the middle 50% of the patients.</a:t>
            </a:r>
          </a:p>
          <a:p>
            <a:pPr algn="l"/>
            <a:r>
              <a:rPr lang="en-US" sz="1400" dirty="0">
                <a:solidFill>
                  <a:schemeClr val="tx1"/>
                </a:solidFill>
                <a:latin typeface="Times New Roman" panose="02020603050405020304" pitchFamily="18" charset="0"/>
                <a:cs typeface="Times New Roman" panose="02020603050405020304" pitchFamily="18" charset="0"/>
              </a:rPr>
              <a:t>All groups have a notable number of </a:t>
            </a:r>
            <a:r>
              <a:rPr lang="en-US" sz="1400" b="1" dirty="0">
                <a:solidFill>
                  <a:schemeClr val="tx1"/>
                </a:solidFill>
                <a:latin typeface="Times New Roman" panose="02020603050405020304" pitchFamily="18" charset="0"/>
                <a:cs typeface="Times New Roman" panose="02020603050405020304" pitchFamily="18" charset="0"/>
              </a:rPr>
              <a:t>outliers</a:t>
            </a:r>
            <a:r>
              <a:rPr lang="en-US" sz="1400" dirty="0">
                <a:solidFill>
                  <a:schemeClr val="tx1"/>
                </a:solidFill>
                <a:latin typeface="Times New Roman" panose="02020603050405020304" pitchFamily="18" charset="0"/>
                <a:cs typeface="Times New Roman" panose="02020603050405020304" pitchFamily="18" charset="0"/>
              </a:rPr>
              <a:t> (the points above and below the whiskers), particularly at higher glucose levels. This suggests that while the bulk of the data is similar, there are individual patients in each diagnosis category who have unusually high or low glucose readings.</a:t>
            </a:r>
          </a:p>
          <a:p>
            <a:pPr algn="l"/>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E9D880-7739-F538-90B2-D5E41CB9F093}"/>
              </a:ext>
            </a:extLst>
          </p:cNvPr>
          <p:cNvPicPr>
            <a:picLocks noChangeAspect="1"/>
          </p:cNvPicPr>
          <p:nvPr/>
        </p:nvPicPr>
        <p:blipFill>
          <a:blip r:embed="rId2"/>
          <a:stretch>
            <a:fillRect/>
          </a:stretch>
        </p:blipFill>
        <p:spPr>
          <a:xfrm>
            <a:off x="152400" y="192505"/>
            <a:ext cx="7916779" cy="3693695"/>
          </a:xfrm>
          <a:prstGeom prst="rect">
            <a:avLst/>
          </a:prstGeom>
        </p:spPr>
      </p:pic>
    </p:spTree>
    <p:extLst>
      <p:ext uri="{BB962C8B-B14F-4D97-AF65-F5344CB8AC3E}">
        <p14:creationId xmlns:p14="http://schemas.microsoft.com/office/powerpoint/2010/main" val="3882410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D36D636-E00E-C6C9-1F60-D7B02A03C412}"/>
              </a:ext>
            </a:extLst>
          </p:cNvPr>
          <p:cNvSpPr>
            <a:spLocks noGrp="1"/>
          </p:cNvSpPr>
          <p:nvPr>
            <p:ph type="subTitle" idx="1"/>
          </p:nvPr>
        </p:nvSpPr>
        <p:spPr>
          <a:xfrm>
            <a:off x="200526" y="3886200"/>
            <a:ext cx="8767011" cy="3140242"/>
          </a:xfrm>
        </p:spPr>
        <p:txBody>
          <a:bodyPr>
            <a:noAutofit/>
          </a:bodyPr>
          <a:lstStyle/>
          <a:p>
            <a:pPr algn="l"/>
            <a:r>
              <a:rPr lang="en-US" sz="1200" b="1" dirty="0">
                <a:solidFill>
                  <a:schemeClr val="tx1"/>
                </a:solidFill>
                <a:latin typeface="Times New Roman" panose="02020603050405020304" pitchFamily="18" charset="0"/>
                <a:cs typeface="Times New Roman" panose="02020603050405020304" pitchFamily="18" charset="0"/>
              </a:rPr>
              <a:t>Interpretation of the Correlation Heatmap: </a:t>
            </a:r>
            <a:r>
              <a:rPr lang="en-US" sz="1200" dirty="0">
                <a:solidFill>
                  <a:schemeClr val="tx1"/>
                </a:solidFill>
                <a:latin typeface="Times New Roman" panose="02020603050405020304" pitchFamily="18" charset="0"/>
                <a:cs typeface="Times New Roman" panose="02020603050405020304" pitchFamily="18" charset="0"/>
              </a:rPr>
              <a:t>The heatmap visualizes the correlation between </a:t>
            </a:r>
            <a:r>
              <a:rPr lang="en-US" sz="1200" b="1" dirty="0">
                <a:solidFill>
                  <a:schemeClr val="tx1"/>
                </a:solidFill>
                <a:latin typeface="Times New Roman" panose="02020603050405020304" pitchFamily="18" charset="0"/>
                <a:cs typeface="Times New Roman" panose="02020603050405020304" pitchFamily="18" charset="0"/>
              </a:rPr>
              <a:t>age</a:t>
            </a:r>
            <a:r>
              <a:rPr lang="en-US" sz="1200" dirty="0">
                <a:solidFill>
                  <a:schemeClr val="tx1"/>
                </a:solidFill>
                <a:latin typeface="Times New Roman" panose="02020603050405020304" pitchFamily="18" charset="0"/>
                <a:cs typeface="Times New Roman" panose="02020603050405020304" pitchFamily="18" charset="0"/>
              </a:rPr>
              <a:t>, </a:t>
            </a:r>
            <a:r>
              <a:rPr lang="en-US" sz="1200" b="1" dirty="0">
                <a:solidFill>
                  <a:schemeClr val="tx1"/>
                </a:solidFill>
                <a:latin typeface="Times New Roman" panose="02020603050405020304" pitchFamily="18" charset="0"/>
                <a:cs typeface="Times New Roman" panose="02020603050405020304" pitchFamily="18" charset="0"/>
              </a:rPr>
              <a:t>glucose</a:t>
            </a:r>
            <a:r>
              <a:rPr lang="en-US" sz="1200" dirty="0">
                <a:solidFill>
                  <a:schemeClr val="tx1"/>
                </a:solidFill>
                <a:latin typeface="Times New Roman" panose="02020603050405020304" pitchFamily="18" charset="0"/>
                <a:cs typeface="Times New Roman" panose="02020603050405020304" pitchFamily="18" charset="0"/>
              </a:rPr>
              <a:t>, and a binary </a:t>
            </a:r>
            <a:r>
              <a:rPr lang="en-US" sz="1200" b="1" dirty="0">
                <a:solidFill>
                  <a:schemeClr val="tx1"/>
                </a:solidFill>
                <a:latin typeface="Times New Roman" panose="02020603050405020304" pitchFamily="18" charset="0"/>
                <a:cs typeface="Times New Roman" panose="02020603050405020304" pitchFamily="18" charset="0"/>
              </a:rPr>
              <a:t>diagnosis</a:t>
            </a:r>
            <a:r>
              <a:rPr lang="en-US" sz="1200" dirty="0">
                <a:solidFill>
                  <a:schemeClr val="tx1"/>
                </a:solidFill>
                <a:latin typeface="Times New Roman" panose="02020603050405020304" pitchFamily="18" charset="0"/>
                <a:cs typeface="Times New Roman" panose="02020603050405020304" pitchFamily="18" charset="0"/>
              </a:rPr>
              <a:t> variable (where Sepsis is 1 and all other diagnoses are 0).</a:t>
            </a:r>
          </a:p>
          <a:p>
            <a:pPr algn="l"/>
            <a:r>
              <a:rPr lang="en-US" sz="1200" dirty="0">
                <a:solidFill>
                  <a:schemeClr val="tx1"/>
                </a:solidFill>
                <a:latin typeface="Times New Roman" panose="02020603050405020304" pitchFamily="18" charset="0"/>
                <a:cs typeface="Times New Roman" panose="02020603050405020304" pitchFamily="18" charset="0"/>
              </a:rPr>
              <a:t>The key findings are:</a:t>
            </a:r>
            <a:br>
              <a:rPr lang="en-US" sz="1200" dirty="0">
                <a:solidFill>
                  <a:schemeClr val="tx1"/>
                </a:solidFill>
                <a:latin typeface="Times New Roman" panose="02020603050405020304" pitchFamily="18" charset="0"/>
                <a:cs typeface="Times New Roman" panose="02020603050405020304" pitchFamily="18" charset="0"/>
              </a:rPr>
            </a:br>
            <a:r>
              <a:rPr lang="en-US" sz="1200" b="1" dirty="0">
                <a:solidFill>
                  <a:schemeClr val="tx1"/>
                </a:solidFill>
                <a:latin typeface="Times New Roman" panose="02020603050405020304" pitchFamily="18" charset="0"/>
                <a:cs typeface="Times New Roman" panose="02020603050405020304" pitchFamily="18" charset="0"/>
              </a:rPr>
              <a:t>Age and Age:</a:t>
            </a:r>
            <a:r>
              <a:rPr lang="en-US" sz="1200" dirty="0">
                <a:solidFill>
                  <a:schemeClr val="tx1"/>
                </a:solidFill>
                <a:latin typeface="Times New Roman" panose="02020603050405020304" pitchFamily="18" charset="0"/>
                <a:cs typeface="Times New Roman" panose="02020603050405020304" pitchFamily="18" charset="0"/>
              </a:rPr>
              <a:t> The correlation is </a:t>
            </a:r>
            <a:r>
              <a:rPr lang="en-US" sz="1200" b="1" dirty="0">
                <a:solidFill>
                  <a:schemeClr val="tx1"/>
                </a:solidFill>
                <a:latin typeface="Times New Roman" panose="02020603050405020304" pitchFamily="18" charset="0"/>
                <a:cs typeface="Times New Roman" panose="02020603050405020304" pitchFamily="18" charset="0"/>
              </a:rPr>
              <a:t>1.0</a:t>
            </a:r>
            <a:r>
              <a:rPr lang="en-US" sz="1200" dirty="0">
                <a:solidFill>
                  <a:schemeClr val="tx1"/>
                </a:solidFill>
                <a:latin typeface="Times New Roman" panose="02020603050405020304" pitchFamily="18" charset="0"/>
                <a:cs typeface="Times New Roman" panose="02020603050405020304" pitchFamily="18" charset="0"/>
              </a:rPr>
              <a:t>, which is expected as any variable is perfectly correlated with itself.</a:t>
            </a:r>
            <a:br>
              <a:rPr lang="en-US" sz="1200" dirty="0">
                <a:solidFill>
                  <a:schemeClr val="tx1"/>
                </a:solidFill>
                <a:latin typeface="Times New Roman" panose="02020603050405020304" pitchFamily="18" charset="0"/>
                <a:cs typeface="Times New Roman" panose="02020603050405020304" pitchFamily="18" charset="0"/>
              </a:rPr>
            </a:br>
            <a:r>
              <a:rPr lang="en-US" sz="1200" b="1" dirty="0">
                <a:solidFill>
                  <a:schemeClr val="tx1"/>
                </a:solidFill>
                <a:latin typeface="Times New Roman" panose="02020603050405020304" pitchFamily="18" charset="0"/>
                <a:cs typeface="Times New Roman" panose="02020603050405020304" pitchFamily="18" charset="0"/>
              </a:rPr>
              <a:t>Glucose and Glucose:</a:t>
            </a:r>
            <a:r>
              <a:rPr lang="en-US" sz="1200" dirty="0">
                <a:solidFill>
                  <a:schemeClr val="tx1"/>
                </a:solidFill>
                <a:latin typeface="Times New Roman" panose="02020603050405020304" pitchFamily="18" charset="0"/>
                <a:cs typeface="Times New Roman" panose="02020603050405020304" pitchFamily="18" charset="0"/>
              </a:rPr>
              <a:t> The correlation is also </a:t>
            </a:r>
            <a:r>
              <a:rPr lang="en-US" sz="1200" b="1" dirty="0">
                <a:solidFill>
                  <a:schemeClr val="tx1"/>
                </a:solidFill>
                <a:latin typeface="Times New Roman" panose="02020603050405020304" pitchFamily="18" charset="0"/>
                <a:cs typeface="Times New Roman" panose="02020603050405020304" pitchFamily="18" charset="0"/>
              </a:rPr>
              <a:t>1.0</a:t>
            </a:r>
            <a:r>
              <a:rPr lang="en-US" sz="1200" dirty="0">
                <a:solidFill>
                  <a:schemeClr val="tx1"/>
                </a:solidFill>
                <a:latin typeface="Times New Roman" panose="02020603050405020304" pitchFamily="18" charset="0"/>
                <a:cs typeface="Times New Roman" panose="02020603050405020304" pitchFamily="18" charset="0"/>
              </a:rPr>
              <a:t>, for the same reason.</a:t>
            </a:r>
            <a:br>
              <a:rPr lang="en-US" sz="1200" dirty="0">
                <a:solidFill>
                  <a:schemeClr val="tx1"/>
                </a:solidFill>
                <a:latin typeface="Times New Roman" panose="02020603050405020304" pitchFamily="18" charset="0"/>
                <a:cs typeface="Times New Roman" panose="02020603050405020304" pitchFamily="18" charset="0"/>
              </a:rPr>
            </a:br>
            <a:r>
              <a:rPr lang="en-US" sz="1200" b="1" dirty="0">
                <a:solidFill>
                  <a:schemeClr val="tx1"/>
                </a:solidFill>
                <a:latin typeface="Times New Roman" panose="02020603050405020304" pitchFamily="18" charset="0"/>
                <a:cs typeface="Times New Roman" panose="02020603050405020304" pitchFamily="18" charset="0"/>
              </a:rPr>
              <a:t>Age and Glucose:</a:t>
            </a:r>
            <a:r>
              <a:rPr lang="en-US" sz="1200" dirty="0">
                <a:solidFill>
                  <a:schemeClr val="tx1"/>
                </a:solidFill>
                <a:latin typeface="Times New Roman" panose="02020603050405020304" pitchFamily="18" charset="0"/>
                <a:cs typeface="Times New Roman" panose="02020603050405020304" pitchFamily="18" charset="0"/>
              </a:rPr>
              <a:t> The correlation is a very weak </a:t>
            </a:r>
            <a:r>
              <a:rPr lang="en-US" sz="1200" b="1" dirty="0">
                <a:solidFill>
                  <a:schemeClr val="tx1"/>
                </a:solidFill>
                <a:latin typeface="Times New Roman" panose="02020603050405020304" pitchFamily="18" charset="0"/>
                <a:cs typeface="Times New Roman" panose="02020603050405020304" pitchFamily="18" charset="0"/>
              </a:rPr>
              <a:t>-0.0083</a:t>
            </a:r>
            <a:r>
              <a:rPr lang="en-US" sz="1200" dirty="0">
                <a:solidFill>
                  <a:schemeClr val="tx1"/>
                </a:solidFill>
                <a:latin typeface="Times New Roman" panose="02020603050405020304" pitchFamily="18" charset="0"/>
                <a:cs typeface="Times New Roman" panose="02020603050405020304" pitchFamily="18" charset="0"/>
              </a:rPr>
              <a:t>, indicating there is virtually no linear relationship between a person's age and their glucose level.</a:t>
            </a:r>
            <a:br>
              <a:rPr lang="en-US" sz="1200" dirty="0">
                <a:solidFill>
                  <a:schemeClr val="tx1"/>
                </a:solidFill>
                <a:latin typeface="Times New Roman" panose="02020603050405020304" pitchFamily="18" charset="0"/>
                <a:cs typeface="Times New Roman" panose="02020603050405020304" pitchFamily="18" charset="0"/>
              </a:rPr>
            </a:br>
            <a:r>
              <a:rPr lang="en-US" sz="1200" b="1" dirty="0">
                <a:solidFill>
                  <a:schemeClr val="tx1"/>
                </a:solidFill>
                <a:latin typeface="Times New Roman" panose="02020603050405020304" pitchFamily="18" charset="0"/>
                <a:cs typeface="Times New Roman" panose="02020603050405020304" pitchFamily="18" charset="0"/>
              </a:rPr>
              <a:t>Age and Diagnosis:</a:t>
            </a:r>
            <a:r>
              <a:rPr lang="en-US" sz="1200" dirty="0">
                <a:solidFill>
                  <a:schemeClr val="tx1"/>
                </a:solidFill>
                <a:latin typeface="Times New Roman" panose="02020603050405020304" pitchFamily="18" charset="0"/>
                <a:cs typeface="Times New Roman" panose="02020603050405020304" pitchFamily="18" charset="0"/>
              </a:rPr>
              <a:t> The correlation is </a:t>
            </a:r>
            <a:r>
              <a:rPr lang="en-US" sz="1200" b="1" dirty="0">
                <a:solidFill>
                  <a:schemeClr val="tx1"/>
                </a:solidFill>
                <a:latin typeface="Times New Roman" panose="02020603050405020304" pitchFamily="18" charset="0"/>
                <a:cs typeface="Times New Roman" panose="02020603050405020304" pitchFamily="18" charset="0"/>
              </a:rPr>
              <a:t>-0.0083</a:t>
            </a:r>
            <a:r>
              <a:rPr lang="en-US" sz="1200" dirty="0">
                <a:solidFill>
                  <a:schemeClr val="tx1"/>
                </a:solidFill>
                <a:latin typeface="Times New Roman" panose="02020603050405020304" pitchFamily="18" charset="0"/>
                <a:cs typeface="Times New Roman" panose="02020603050405020304" pitchFamily="18" charset="0"/>
              </a:rPr>
              <a:t>, a very weak negative value. This suggests age is not a good linear predictor of whether a patient has sepsis.</a:t>
            </a:r>
            <a:br>
              <a:rPr lang="en-US" sz="1200" dirty="0">
                <a:solidFill>
                  <a:schemeClr val="tx1"/>
                </a:solidFill>
                <a:latin typeface="Times New Roman" panose="02020603050405020304" pitchFamily="18" charset="0"/>
                <a:cs typeface="Times New Roman" panose="02020603050405020304" pitchFamily="18" charset="0"/>
              </a:rPr>
            </a:br>
            <a:r>
              <a:rPr lang="en-US" sz="1200" b="1" dirty="0">
                <a:solidFill>
                  <a:schemeClr val="tx1"/>
                </a:solidFill>
                <a:latin typeface="Times New Roman" panose="02020603050405020304" pitchFamily="18" charset="0"/>
                <a:cs typeface="Times New Roman" panose="02020603050405020304" pitchFamily="18" charset="0"/>
              </a:rPr>
              <a:t>Glucose and Diagnosis:</a:t>
            </a:r>
            <a:r>
              <a:rPr lang="en-US" sz="1200" dirty="0">
                <a:solidFill>
                  <a:schemeClr val="tx1"/>
                </a:solidFill>
                <a:latin typeface="Times New Roman" panose="02020603050405020304" pitchFamily="18" charset="0"/>
                <a:cs typeface="Times New Roman" panose="02020603050405020304" pitchFamily="18" charset="0"/>
              </a:rPr>
              <a:t> The correlation is also </a:t>
            </a:r>
            <a:r>
              <a:rPr lang="en-US" sz="1200" b="1" dirty="0">
                <a:solidFill>
                  <a:schemeClr val="tx1"/>
                </a:solidFill>
                <a:latin typeface="Times New Roman" panose="02020603050405020304" pitchFamily="18" charset="0"/>
                <a:cs typeface="Times New Roman" panose="02020603050405020304" pitchFamily="18" charset="0"/>
              </a:rPr>
              <a:t>-0.0083</a:t>
            </a:r>
            <a:r>
              <a:rPr lang="en-US" sz="1200" dirty="0">
                <a:solidFill>
                  <a:schemeClr val="tx1"/>
                </a:solidFill>
                <a:latin typeface="Times New Roman" panose="02020603050405020304" pitchFamily="18" charset="0"/>
                <a:cs typeface="Times New Roman" panose="02020603050405020304" pitchFamily="18" charset="0"/>
              </a:rPr>
              <a:t>. This indicates that there's also no significant linear relationship between glucose levels and a sepsis diagnosis.</a:t>
            </a:r>
          </a:p>
          <a:p>
            <a:pPr algn="l"/>
            <a:r>
              <a:rPr lang="en-US" sz="1200" dirty="0">
                <a:solidFill>
                  <a:schemeClr val="tx1"/>
                </a:solidFill>
                <a:latin typeface="Times New Roman" panose="02020603050405020304" pitchFamily="18" charset="0"/>
                <a:cs typeface="Times New Roman" panose="02020603050405020304" pitchFamily="18" charset="0"/>
              </a:rPr>
              <a:t>	In summary, none of the variables are strongly correlated with each other, meaning that for this dataset, </a:t>
            </a:r>
            <a:r>
              <a:rPr lang="en-US" sz="1200" b="1" dirty="0">
                <a:solidFill>
                  <a:schemeClr val="tx1"/>
                </a:solidFill>
                <a:latin typeface="Times New Roman" panose="02020603050405020304" pitchFamily="18" charset="0"/>
                <a:cs typeface="Times New Roman" panose="02020603050405020304" pitchFamily="18" charset="0"/>
              </a:rPr>
              <a:t>age</a:t>
            </a:r>
            <a:r>
              <a:rPr lang="en-US" sz="1200" dirty="0">
                <a:solidFill>
                  <a:schemeClr val="tx1"/>
                </a:solidFill>
                <a:latin typeface="Times New Roman" panose="02020603050405020304" pitchFamily="18" charset="0"/>
                <a:cs typeface="Times New Roman" panose="02020603050405020304" pitchFamily="18" charset="0"/>
              </a:rPr>
              <a:t> and </a:t>
            </a:r>
            <a:r>
              <a:rPr lang="en-US" sz="1200" b="1" dirty="0">
                <a:solidFill>
                  <a:schemeClr val="tx1"/>
                </a:solidFill>
                <a:latin typeface="Times New Roman" panose="02020603050405020304" pitchFamily="18" charset="0"/>
                <a:cs typeface="Times New Roman" panose="02020603050405020304" pitchFamily="18" charset="0"/>
              </a:rPr>
              <a:t>glucose</a:t>
            </a:r>
            <a:r>
              <a:rPr lang="en-US" sz="1200" dirty="0">
                <a:solidFill>
                  <a:schemeClr val="tx1"/>
                </a:solidFill>
                <a:latin typeface="Times New Roman" panose="02020603050405020304" pitchFamily="18" charset="0"/>
                <a:cs typeface="Times New Roman" panose="02020603050405020304" pitchFamily="18" charset="0"/>
              </a:rPr>
              <a:t> are not reliable linear indicators for a </a:t>
            </a:r>
            <a:r>
              <a:rPr lang="en-US" sz="1200" b="1" dirty="0">
                <a:solidFill>
                  <a:schemeClr val="tx1"/>
                </a:solidFill>
                <a:latin typeface="Times New Roman" panose="02020603050405020304" pitchFamily="18" charset="0"/>
                <a:cs typeface="Times New Roman" panose="02020603050405020304" pitchFamily="18" charset="0"/>
              </a:rPr>
              <a:t>sepsis</a:t>
            </a:r>
            <a:r>
              <a:rPr lang="en-US" sz="1200" dirty="0">
                <a:solidFill>
                  <a:schemeClr val="tx1"/>
                </a:solidFill>
                <a:latin typeface="Times New Roman" panose="02020603050405020304" pitchFamily="18" charset="0"/>
                <a:cs typeface="Times New Roman" panose="02020603050405020304" pitchFamily="18" charset="0"/>
              </a:rPr>
              <a:t> diagnosis.</a:t>
            </a:r>
          </a:p>
          <a:p>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D682B65-B7E9-3F3A-C80F-1A5C431A95D9}"/>
              </a:ext>
            </a:extLst>
          </p:cNvPr>
          <p:cNvPicPr>
            <a:picLocks noChangeAspect="1"/>
          </p:cNvPicPr>
          <p:nvPr/>
        </p:nvPicPr>
        <p:blipFill>
          <a:blip r:embed="rId2"/>
          <a:stretch>
            <a:fillRect/>
          </a:stretch>
        </p:blipFill>
        <p:spPr>
          <a:xfrm>
            <a:off x="530940" y="88232"/>
            <a:ext cx="7443536" cy="3617493"/>
          </a:xfrm>
          <a:prstGeom prst="rect">
            <a:avLst/>
          </a:prstGeom>
        </p:spPr>
      </p:pic>
    </p:spTree>
    <p:extLst>
      <p:ext uri="{BB962C8B-B14F-4D97-AF65-F5344CB8AC3E}">
        <p14:creationId xmlns:p14="http://schemas.microsoft.com/office/powerpoint/2010/main" val="594015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C1AE66-9DD8-544B-D156-78D29BF55778}"/>
              </a:ext>
            </a:extLst>
          </p:cNvPr>
          <p:cNvPicPr>
            <a:picLocks noChangeAspect="1"/>
          </p:cNvPicPr>
          <p:nvPr/>
        </p:nvPicPr>
        <p:blipFill>
          <a:blip r:embed="rId2"/>
          <a:srcRect r="15375"/>
          <a:stretch>
            <a:fillRect/>
          </a:stretch>
        </p:blipFill>
        <p:spPr>
          <a:xfrm>
            <a:off x="283467" y="665921"/>
            <a:ext cx="6947453" cy="3468757"/>
          </a:xfrm>
          <a:prstGeom prst="rect">
            <a:avLst/>
          </a:prstGeom>
        </p:spPr>
      </p:pic>
      <p:pic>
        <p:nvPicPr>
          <p:cNvPr id="7" name="Picture 6">
            <a:extLst>
              <a:ext uri="{FF2B5EF4-FFF2-40B4-BE49-F238E27FC236}">
                <a16:creationId xmlns:a16="http://schemas.microsoft.com/office/drawing/2014/main" id="{08C4D7AE-A7CB-067E-E567-B97B9C88FC38}"/>
              </a:ext>
            </a:extLst>
          </p:cNvPr>
          <p:cNvPicPr>
            <a:picLocks noChangeAspect="1"/>
          </p:cNvPicPr>
          <p:nvPr/>
        </p:nvPicPr>
        <p:blipFill>
          <a:blip r:embed="rId3"/>
          <a:stretch>
            <a:fillRect/>
          </a:stretch>
        </p:blipFill>
        <p:spPr>
          <a:xfrm>
            <a:off x="229006" y="4134678"/>
            <a:ext cx="7056377" cy="2653748"/>
          </a:xfrm>
          <a:prstGeom prst="rect">
            <a:avLst/>
          </a:prstGeom>
        </p:spPr>
      </p:pic>
      <p:sp>
        <p:nvSpPr>
          <p:cNvPr id="4" name="TextBox 3">
            <a:extLst>
              <a:ext uri="{FF2B5EF4-FFF2-40B4-BE49-F238E27FC236}">
                <a16:creationId xmlns:a16="http://schemas.microsoft.com/office/drawing/2014/main" id="{CA9B6FB5-C360-2219-C6DD-F6E71C7543BD}"/>
              </a:ext>
            </a:extLst>
          </p:cNvPr>
          <p:cNvSpPr txBox="1"/>
          <p:nvPr/>
        </p:nvSpPr>
        <p:spPr>
          <a:xfrm>
            <a:off x="283467" y="69574"/>
            <a:ext cx="4586908" cy="630942"/>
          </a:xfrm>
          <a:prstGeom prst="rect">
            <a:avLst/>
          </a:prstGeom>
          <a:noFill/>
        </p:spPr>
        <p:txBody>
          <a:bodyPr wrap="square">
            <a:spAutoFit/>
          </a:bodyPr>
          <a:lstStyle/>
          <a:p>
            <a:r>
              <a:rPr lang="en-US" sz="3500" b="1" dirty="0">
                <a:solidFill>
                  <a:schemeClr val="accent6">
                    <a:lumMod val="75000"/>
                  </a:schemeClr>
                </a:solidFill>
                <a:latin typeface="Times New Roman" panose="02020603050405020304" pitchFamily="18" charset="0"/>
                <a:cs typeface="Times New Roman" panose="02020603050405020304" pitchFamily="18" charset="0"/>
              </a:rPr>
              <a:t>Linear Regression</a:t>
            </a:r>
          </a:p>
        </p:txBody>
      </p:sp>
    </p:spTree>
    <p:extLst>
      <p:ext uri="{BB962C8B-B14F-4D97-AF65-F5344CB8AC3E}">
        <p14:creationId xmlns:p14="http://schemas.microsoft.com/office/powerpoint/2010/main" val="1440459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AF0C6341-693E-13A9-A1B0-A948F9426578}"/>
              </a:ext>
            </a:extLst>
          </p:cNvPr>
          <p:cNvPicPr>
            <a:picLocks noChangeAspect="1"/>
          </p:cNvPicPr>
          <p:nvPr/>
        </p:nvPicPr>
        <p:blipFill>
          <a:blip r:embed="rId2"/>
          <a:stretch>
            <a:fillRect/>
          </a:stretch>
        </p:blipFill>
        <p:spPr>
          <a:xfrm>
            <a:off x="536713" y="168965"/>
            <a:ext cx="6546593" cy="4472609"/>
          </a:xfrm>
          <a:prstGeom prst="rect">
            <a:avLst/>
          </a:prstGeom>
        </p:spPr>
      </p:pic>
      <p:pic>
        <p:nvPicPr>
          <p:cNvPr id="9" name="Picture 8">
            <a:extLst>
              <a:ext uri="{FF2B5EF4-FFF2-40B4-BE49-F238E27FC236}">
                <a16:creationId xmlns:a16="http://schemas.microsoft.com/office/drawing/2014/main" id="{A8C310BD-ECAA-2253-FD3B-832610730701}"/>
              </a:ext>
            </a:extLst>
          </p:cNvPr>
          <p:cNvPicPr>
            <a:picLocks noChangeAspect="1"/>
          </p:cNvPicPr>
          <p:nvPr/>
        </p:nvPicPr>
        <p:blipFill>
          <a:blip r:embed="rId3"/>
          <a:stretch>
            <a:fillRect/>
          </a:stretch>
        </p:blipFill>
        <p:spPr>
          <a:xfrm>
            <a:off x="536713" y="4641574"/>
            <a:ext cx="6546594" cy="1908313"/>
          </a:xfrm>
          <a:prstGeom prst="rect">
            <a:avLst/>
          </a:prstGeom>
        </p:spPr>
      </p:pic>
    </p:spTree>
    <p:extLst>
      <p:ext uri="{BB962C8B-B14F-4D97-AF65-F5344CB8AC3E}">
        <p14:creationId xmlns:p14="http://schemas.microsoft.com/office/powerpoint/2010/main" val="611770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 description has been provided for this image">
            <a:extLst>
              <a:ext uri="{FF2B5EF4-FFF2-40B4-BE49-F238E27FC236}">
                <a16:creationId xmlns:a16="http://schemas.microsoft.com/office/drawing/2014/main" id="{4DC87F9F-21A1-480D-81AF-53A09A42F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41" y="1"/>
            <a:ext cx="7901607" cy="43034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809923-6EB2-1589-8845-BD93FF883234}"/>
              </a:ext>
            </a:extLst>
          </p:cNvPr>
          <p:cNvSpPr txBox="1"/>
          <p:nvPr/>
        </p:nvSpPr>
        <p:spPr>
          <a:xfrm>
            <a:off x="407503" y="4303454"/>
            <a:ext cx="7901608" cy="2554545"/>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Interpretation: </a:t>
            </a:r>
            <a:r>
              <a:rPr lang="en-US" sz="1600" dirty="0">
                <a:latin typeface="Times New Roman" panose="02020603050405020304" pitchFamily="18" charset="0"/>
                <a:cs typeface="Times New Roman" panose="02020603050405020304" pitchFamily="18" charset="0"/>
              </a:rPr>
              <a:t>The confusion matrix shows that the logistic regression model achieves high accuracy in predicting non-sepsis patients but struggles to correctly classify true sepsis cases due to class imbalance. This indicates that while the model is reliable at identifying healthy patients, it misses many actual sepsis cases, limiting clinical usefulness. The linear regression between Age and Sepsis produced a nearly flat line (𝑦=0.0001𝑋+0.0607y=0.0001X+0.0607), showing that age alone is not a strong predictor of sepsis. Similarly, the regression of Age vs Glucose (𝑦=−0.01𝑋+106.61y=−0.01X+106.61) shows only a very weak negative trend, with glucose values scattered across all ages. Overall, both analyses highlight that single variables such as age or glucose have little predictive power, and more features must be included to build a stronger sepsis prediction model.</a:t>
            </a:r>
          </a:p>
        </p:txBody>
      </p:sp>
    </p:spTree>
    <p:extLst>
      <p:ext uri="{BB962C8B-B14F-4D97-AF65-F5344CB8AC3E}">
        <p14:creationId xmlns:p14="http://schemas.microsoft.com/office/powerpoint/2010/main" val="265122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C200-80F9-1352-A345-A2EDF5055A92}"/>
              </a:ext>
            </a:extLst>
          </p:cNvPr>
          <p:cNvSpPr>
            <a:spLocks noGrp="1"/>
          </p:cNvSpPr>
          <p:nvPr>
            <p:ph type="title"/>
          </p:nvPr>
        </p:nvSpPr>
        <p:spPr>
          <a:xfrm>
            <a:off x="508000" y="609600"/>
            <a:ext cx="6447501" cy="1320800"/>
          </a:xfrm>
        </p:spPr>
        <p:txBody>
          <a:bodyPr vert="horz" lIns="91440" tIns="45720" rIns="91440" bIns="45720" rtlCol="0" anchor="t">
            <a:normAutofit/>
          </a:bodyPr>
          <a:lstStyle/>
          <a:p>
            <a:r>
              <a:rPr lang="en-US"/>
              <a:t>Feature Selection and Target column</a:t>
            </a:r>
          </a:p>
        </p:txBody>
      </p:sp>
      <p:pic>
        <p:nvPicPr>
          <p:cNvPr id="5" name="Content Placeholder 4" descr="A screenshot of a computer&#10;&#10;AI-generated content may be incorrect.">
            <a:extLst>
              <a:ext uri="{FF2B5EF4-FFF2-40B4-BE49-F238E27FC236}">
                <a16:creationId xmlns:a16="http://schemas.microsoft.com/office/drawing/2014/main" id="{2CC2BDC6-2983-19C5-A756-76B6EB55DC4A}"/>
              </a:ext>
            </a:extLst>
          </p:cNvPr>
          <p:cNvPicPr>
            <a:picLocks noGrp="1" noChangeAspect="1"/>
          </p:cNvPicPr>
          <p:nvPr>
            <p:ph idx="1"/>
          </p:nvPr>
        </p:nvPicPr>
        <p:blipFill>
          <a:blip r:embed="rId2"/>
          <a:srcRect l="10884" t="30092" r="55509" b="35396"/>
          <a:stretch>
            <a:fillRect/>
          </a:stretch>
        </p:blipFill>
        <p:spPr>
          <a:xfrm>
            <a:off x="613105" y="2159331"/>
            <a:ext cx="3962467" cy="2288908"/>
          </a:xfrm>
          <a:prstGeom prst="rect">
            <a:avLst/>
          </a:prstGeom>
        </p:spPr>
      </p:pic>
      <p:sp>
        <p:nvSpPr>
          <p:cNvPr id="6" name="TextBox 5">
            <a:extLst>
              <a:ext uri="{FF2B5EF4-FFF2-40B4-BE49-F238E27FC236}">
                <a16:creationId xmlns:a16="http://schemas.microsoft.com/office/drawing/2014/main" id="{05D5232E-53B3-2168-4BFB-7CC2E04BB691}"/>
              </a:ext>
            </a:extLst>
          </p:cNvPr>
          <p:cNvSpPr txBox="1"/>
          <p:nvPr/>
        </p:nvSpPr>
        <p:spPr>
          <a:xfrm>
            <a:off x="4812029" y="2160589"/>
            <a:ext cx="3204211" cy="3880773"/>
          </a:xfrm>
          <a:prstGeom prst="rect">
            <a:avLst/>
          </a:prstGeom>
        </p:spPr>
        <p:txBody>
          <a:bodyPr vert="horz" lIns="91440" tIns="45720" rIns="91440" bIns="45720" rtlCol="0">
            <a:normAutofit/>
          </a:bodyPr>
          <a:lstStyle/>
          <a:p>
            <a:pPr>
              <a:spcBef>
                <a:spcPts val="1000"/>
              </a:spcBef>
              <a:buClr>
                <a:schemeClr val="accent1"/>
              </a:buClr>
              <a:buSzPct val="80000"/>
            </a:pPr>
            <a:r>
              <a:rPr lang="en-US" sz="1300" dirty="0">
                <a:solidFill>
                  <a:schemeClr val="tx1">
                    <a:lumMod val="75000"/>
                    <a:lumOff val="25000"/>
                  </a:schemeClr>
                </a:solidFill>
              </a:rPr>
              <a:t>In this step, we performed classification to predict the likelihood of </a:t>
            </a:r>
            <a:r>
              <a:rPr lang="en-US" sz="1300" b="1" dirty="0">
                <a:solidFill>
                  <a:schemeClr val="tx1">
                    <a:lumMod val="75000"/>
                    <a:lumOff val="25000"/>
                  </a:schemeClr>
                </a:solidFill>
              </a:rPr>
              <a:t>Sepsis</a:t>
            </a:r>
            <a:r>
              <a:rPr lang="en-US" sz="1300" dirty="0">
                <a:solidFill>
                  <a:schemeClr val="tx1">
                    <a:lumMod val="75000"/>
                    <a:lumOff val="25000"/>
                  </a:schemeClr>
                </a:solidFill>
              </a:rPr>
              <a:t> using two selected features.</a:t>
            </a:r>
          </a:p>
          <a:p>
            <a:pPr>
              <a:spcBef>
                <a:spcPts val="1000"/>
              </a:spcBef>
              <a:buClr>
                <a:schemeClr val="accent1"/>
              </a:buClr>
              <a:buSzPct val="80000"/>
            </a:pPr>
            <a:r>
              <a:rPr lang="en-US" sz="1300" b="1" dirty="0">
                <a:solidFill>
                  <a:schemeClr val="tx1">
                    <a:lumMod val="75000"/>
                    <a:lumOff val="25000"/>
                  </a:schemeClr>
                </a:solidFill>
              </a:rPr>
              <a:t>Selected Features:</a:t>
            </a:r>
            <a:r>
              <a:rPr lang="en-US" sz="1300" dirty="0">
                <a:solidFill>
                  <a:schemeClr val="tx1">
                    <a:lumMod val="75000"/>
                    <a:lumOff val="25000"/>
                  </a:schemeClr>
                </a:solidFill>
              </a:rPr>
              <a:t> age, glucose</a:t>
            </a:r>
          </a:p>
          <a:p>
            <a:pPr>
              <a:spcBef>
                <a:spcPts val="1000"/>
              </a:spcBef>
              <a:buClr>
                <a:schemeClr val="accent1"/>
              </a:buClr>
              <a:buSzPct val="80000"/>
            </a:pPr>
            <a:r>
              <a:rPr lang="en-US" sz="1300" b="1" dirty="0">
                <a:solidFill>
                  <a:schemeClr val="tx1">
                    <a:lumMod val="75000"/>
                    <a:lumOff val="25000"/>
                  </a:schemeClr>
                </a:solidFill>
              </a:rPr>
              <a:t>Target Column:</a:t>
            </a:r>
            <a:r>
              <a:rPr lang="en-US" sz="1300" dirty="0">
                <a:solidFill>
                  <a:schemeClr val="tx1">
                    <a:lumMod val="75000"/>
                    <a:lumOff val="25000"/>
                  </a:schemeClr>
                </a:solidFill>
              </a:rPr>
              <a:t> </a:t>
            </a:r>
            <a:r>
              <a:rPr lang="en-US" sz="1300" dirty="0" err="1">
                <a:solidFill>
                  <a:schemeClr val="tx1">
                    <a:lumMod val="75000"/>
                    <a:lumOff val="25000"/>
                  </a:schemeClr>
                </a:solidFill>
              </a:rPr>
              <a:t>Sepsis_flag</a:t>
            </a:r>
            <a:r>
              <a:rPr lang="en-US" sz="1300" dirty="0">
                <a:solidFill>
                  <a:schemeClr val="tx1">
                    <a:lumMod val="75000"/>
                    <a:lumOff val="25000"/>
                  </a:schemeClr>
                </a:solidFill>
              </a:rPr>
              <a:t> (1 = Sepsis, 0 = No Sepsis)</a:t>
            </a:r>
          </a:p>
          <a:p>
            <a:pPr>
              <a:spcBef>
                <a:spcPts val="1000"/>
              </a:spcBef>
              <a:buClr>
                <a:schemeClr val="accent1"/>
              </a:buClr>
              <a:buSzPct val="80000"/>
              <a:buFont typeface="Wingdings 3" charset="2"/>
              <a:buChar char=""/>
            </a:pPr>
            <a:r>
              <a:rPr lang="en-US" sz="1300" b="1" dirty="0">
                <a:solidFill>
                  <a:schemeClr val="tx1">
                    <a:lumMod val="75000"/>
                    <a:lumOff val="25000"/>
                  </a:schemeClr>
                </a:solidFill>
              </a:rPr>
              <a:t>Train-Test Split:</a:t>
            </a:r>
            <a:r>
              <a:rPr lang="en-US" sz="1300" dirty="0">
                <a:solidFill>
                  <a:schemeClr val="tx1">
                    <a:lumMod val="75000"/>
                    <a:lumOff val="25000"/>
                  </a:schemeClr>
                </a:solidFill>
              </a:rPr>
              <a:t> 70% training, 30% testing</a:t>
            </a:r>
          </a:p>
          <a:p>
            <a:pPr>
              <a:spcBef>
                <a:spcPts val="1000"/>
              </a:spcBef>
              <a:buClr>
                <a:schemeClr val="accent1"/>
              </a:buClr>
              <a:buSzPct val="80000"/>
              <a:buFont typeface="Wingdings 3" charset="2"/>
              <a:buChar char=""/>
            </a:pPr>
            <a:r>
              <a:rPr lang="en-US" sz="1300" b="1" dirty="0">
                <a:solidFill>
                  <a:schemeClr val="tx1">
                    <a:lumMod val="75000"/>
                    <a:lumOff val="25000"/>
                  </a:schemeClr>
                </a:solidFill>
              </a:rPr>
              <a:t>Data Preprocessing:</a:t>
            </a:r>
            <a:r>
              <a:rPr lang="en-US" sz="1300" dirty="0">
                <a:solidFill>
                  <a:schemeClr val="tx1">
                    <a:lumMod val="75000"/>
                    <a:lumOff val="25000"/>
                  </a:schemeClr>
                </a:solidFill>
              </a:rPr>
              <a:t> Standardized using StandardScaler</a:t>
            </a:r>
          </a:p>
          <a:p>
            <a:pPr>
              <a:spcBef>
                <a:spcPts val="1000"/>
              </a:spcBef>
              <a:buClr>
                <a:schemeClr val="accent1"/>
              </a:buClr>
              <a:buSzPct val="80000"/>
              <a:buFont typeface="Wingdings 3" charset="2"/>
              <a:buChar char=""/>
            </a:pPr>
            <a:endParaRPr lang="en-US" sz="1300" dirty="0">
              <a:solidFill>
                <a:schemeClr val="tx1">
                  <a:lumMod val="75000"/>
                  <a:lumOff val="25000"/>
                </a:schemeClr>
              </a:solidFill>
            </a:endParaRPr>
          </a:p>
        </p:txBody>
      </p:sp>
    </p:spTree>
    <p:extLst>
      <p:ext uri="{BB962C8B-B14F-4D97-AF65-F5344CB8AC3E}">
        <p14:creationId xmlns:p14="http://schemas.microsoft.com/office/powerpoint/2010/main" val="1632306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E90C-8818-BE10-D2BA-27DD7FE69AD6}"/>
              </a:ext>
            </a:extLst>
          </p:cNvPr>
          <p:cNvSpPr>
            <a:spLocks noGrp="1"/>
          </p:cNvSpPr>
          <p:nvPr>
            <p:ph type="title"/>
          </p:nvPr>
        </p:nvSpPr>
        <p:spPr>
          <a:xfrm>
            <a:off x="609599" y="223520"/>
            <a:ext cx="6347713" cy="1320800"/>
          </a:xfrm>
        </p:spPr>
        <p:txBody>
          <a:bodyPr/>
          <a:lstStyle/>
          <a:p>
            <a:r>
              <a:rPr lang="en-US" dirty="0"/>
              <a:t>Classifying the Data using KNN Method</a:t>
            </a:r>
          </a:p>
        </p:txBody>
      </p:sp>
      <p:pic>
        <p:nvPicPr>
          <p:cNvPr id="5" name="Content Placeholder 4">
            <a:extLst>
              <a:ext uri="{FF2B5EF4-FFF2-40B4-BE49-F238E27FC236}">
                <a16:creationId xmlns:a16="http://schemas.microsoft.com/office/drawing/2014/main" id="{201951A3-6BA3-0490-8404-CA7C2505DEE4}"/>
              </a:ext>
            </a:extLst>
          </p:cNvPr>
          <p:cNvPicPr>
            <a:picLocks noGrp="1" noChangeAspect="1"/>
          </p:cNvPicPr>
          <p:nvPr>
            <p:ph idx="1"/>
          </p:nvPr>
        </p:nvPicPr>
        <p:blipFill>
          <a:blip r:embed="rId2"/>
          <a:srcRect l="10723" t="36290" r="42706" b="38526"/>
          <a:stretch>
            <a:fillRect/>
          </a:stretch>
        </p:blipFill>
        <p:spPr>
          <a:xfrm>
            <a:off x="609599" y="1697366"/>
            <a:ext cx="5699761" cy="2335507"/>
          </a:xfrm>
          <a:prstGeom prst="rect">
            <a:avLst/>
          </a:prstGeom>
        </p:spPr>
      </p:pic>
      <p:pic>
        <p:nvPicPr>
          <p:cNvPr id="12" name="Picture 11">
            <a:extLst>
              <a:ext uri="{FF2B5EF4-FFF2-40B4-BE49-F238E27FC236}">
                <a16:creationId xmlns:a16="http://schemas.microsoft.com/office/drawing/2014/main" id="{09D12422-0EEA-F344-C1D7-8F97411F569C}"/>
              </a:ext>
            </a:extLst>
          </p:cNvPr>
          <p:cNvPicPr>
            <a:picLocks noChangeAspect="1"/>
          </p:cNvPicPr>
          <p:nvPr/>
        </p:nvPicPr>
        <p:blipFill>
          <a:blip r:embed="rId3"/>
          <a:srcRect l="14885" t="40618" r="38444" b="41407"/>
          <a:stretch>
            <a:fillRect/>
          </a:stretch>
        </p:blipFill>
        <p:spPr>
          <a:xfrm>
            <a:off x="609599" y="4185920"/>
            <a:ext cx="6888481" cy="1492356"/>
          </a:xfrm>
          <a:prstGeom prst="rect">
            <a:avLst/>
          </a:prstGeom>
        </p:spPr>
      </p:pic>
    </p:spTree>
    <p:extLst>
      <p:ext uri="{BB962C8B-B14F-4D97-AF65-F5344CB8AC3E}">
        <p14:creationId xmlns:p14="http://schemas.microsoft.com/office/powerpoint/2010/main" val="3062796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9EDF03-23FF-146C-5F45-6CF09F4F97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27CB8-C9E9-62A9-067B-137ADB50A9CA}"/>
              </a:ext>
            </a:extLst>
          </p:cNvPr>
          <p:cNvSpPr>
            <a:spLocks noGrp="1"/>
          </p:cNvSpPr>
          <p:nvPr>
            <p:ph type="title"/>
          </p:nvPr>
        </p:nvSpPr>
        <p:spPr>
          <a:xfrm>
            <a:off x="508000" y="609600"/>
            <a:ext cx="6447501" cy="1320800"/>
          </a:xfrm>
        </p:spPr>
        <p:txBody>
          <a:bodyPr vert="horz" lIns="91440" tIns="45720" rIns="91440" bIns="45720" rtlCol="0" anchor="t">
            <a:normAutofit/>
          </a:bodyPr>
          <a:lstStyle/>
          <a:p>
            <a:r>
              <a:rPr lang="en-US" dirty="0"/>
              <a:t>KNN Classification Scatter Plot</a:t>
            </a:r>
          </a:p>
        </p:txBody>
      </p:sp>
      <p:sp>
        <p:nvSpPr>
          <p:cNvPr id="8" name="TextBox 7">
            <a:extLst>
              <a:ext uri="{FF2B5EF4-FFF2-40B4-BE49-F238E27FC236}">
                <a16:creationId xmlns:a16="http://schemas.microsoft.com/office/drawing/2014/main" id="{713B8853-2B63-0215-4CDA-892B7847116C}"/>
              </a:ext>
            </a:extLst>
          </p:cNvPr>
          <p:cNvSpPr txBox="1"/>
          <p:nvPr/>
        </p:nvSpPr>
        <p:spPr>
          <a:xfrm>
            <a:off x="508000" y="2160589"/>
            <a:ext cx="2968012"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endParaRPr lang="en-US">
              <a:solidFill>
                <a:schemeClr val="tx1">
                  <a:lumMod val="75000"/>
                  <a:lumOff val="25000"/>
                </a:schemeClr>
              </a:solidFill>
            </a:endParaRPr>
          </a:p>
          <a:p>
            <a:pPr>
              <a:spcBef>
                <a:spcPts val="1000"/>
              </a:spcBef>
              <a:buClr>
                <a:schemeClr val="accent1"/>
              </a:buClr>
              <a:buSzPct val="80000"/>
              <a:buFont typeface="Wingdings 3" charset="2"/>
              <a:buChar char=""/>
            </a:pPr>
            <a:r>
              <a:rPr lang="en-US">
                <a:solidFill>
                  <a:schemeClr val="tx1">
                    <a:lumMod val="75000"/>
                    <a:lumOff val="25000"/>
                  </a:schemeClr>
                </a:solidFill>
              </a:rPr>
              <a:t> X-axis: Age (standardized)</a:t>
            </a:r>
          </a:p>
          <a:p>
            <a:pPr>
              <a:spcBef>
                <a:spcPts val="1000"/>
              </a:spcBef>
              <a:buClr>
                <a:schemeClr val="accent1"/>
              </a:buClr>
              <a:buSzPct val="80000"/>
              <a:buFont typeface="Wingdings 3" charset="2"/>
              <a:buChar char=""/>
            </a:pPr>
            <a:r>
              <a:rPr lang="en-US">
                <a:solidFill>
                  <a:schemeClr val="tx1">
                    <a:lumMod val="75000"/>
                    <a:lumOff val="25000"/>
                  </a:schemeClr>
                </a:solidFill>
              </a:rPr>
              <a:t> Y-axis: Glucose (standardized)</a:t>
            </a:r>
          </a:p>
          <a:p>
            <a:pPr>
              <a:spcBef>
                <a:spcPts val="1000"/>
              </a:spcBef>
              <a:buClr>
                <a:schemeClr val="accent1"/>
              </a:buClr>
              <a:buSzPct val="80000"/>
              <a:buFont typeface="Wingdings 3" charset="2"/>
              <a:buChar char=""/>
            </a:pPr>
            <a:r>
              <a:rPr lang="en-US">
                <a:solidFill>
                  <a:schemeClr val="tx1">
                    <a:lumMod val="75000"/>
                    <a:lumOff val="25000"/>
                  </a:schemeClr>
                </a:solidFill>
              </a:rPr>
              <a:t>The points are colored based on predicted class</a:t>
            </a:r>
          </a:p>
          <a:p>
            <a:pPr>
              <a:spcBef>
                <a:spcPts val="1000"/>
              </a:spcBef>
              <a:buClr>
                <a:schemeClr val="accent1"/>
              </a:buClr>
              <a:buSzPct val="80000"/>
              <a:buFont typeface="Wingdings 3" charset="2"/>
              <a:buChar char=""/>
            </a:pPr>
            <a:endParaRPr lang="en-US">
              <a:solidFill>
                <a:schemeClr val="tx1">
                  <a:lumMod val="75000"/>
                  <a:lumOff val="25000"/>
                </a:schemeClr>
              </a:solidFill>
            </a:endParaRPr>
          </a:p>
        </p:txBody>
      </p:sp>
      <p:pic>
        <p:nvPicPr>
          <p:cNvPr id="7" name="Content Placeholder 6" descr="A screenshot of a computer screen&#10;&#10;AI-generated content may be incorrect.">
            <a:extLst>
              <a:ext uri="{FF2B5EF4-FFF2-40B4-BE49-F238E27FC236}">
                <a16:creationId xmlns:a16="http://schemas.microsoft.com/office/drawing/2014/main" id="{AE317D8B-108C-794E-0A0D-D9798159E35A}"/>
              </a:ext>
            </a:extLst>
          </p:cNvPr>
          <p:cNvPicPr>
            <a:picLocks noGrp="1" noChangeAspect="1"/>
          </p:cNvPicPr>
          <p:nvPr>
            <p:ph idx="1"/>
          </p:nvPr>
        </p:nvPicPr>
        <p:blipFill>
          <a:blip r:embed="rId2"/>
          <a:srcRect l="13604" t="28470" r="48307" b="11497"/>
          <a:stretch>
            <a:fillRect/>
          </a:stretch>
        </p:blipFill>
        <p:spPr>
          <a:xfrm>
            <a:off x="3740352" y="2159331"/>
            <a:ext cx="4418128" cy="3916978"/>
          </a:xfrm>
          <a:prstGeom prst="rect">
            <a:avLst/>
          </a:prstGeom>
        </p:spPr>
      </p:pic>
    </p:spTree>
    <p:extLst>
      <p:ext uri="{BB962C8B-B14F-4D97-AF65-F5344CB8AC3E}">
        <p14:creationId xmlns:p14="http://schemas.microsoft.com/office/powerpoint/2010/main" val="3734955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84682" y="496957"/>
            <a:ext cx="7372350" cy="1537800"/>
          </a:xfrm>
        </p:spPr>
        <p:txBody>
          <a:bodyPr anchor="b">
            <a:normAutofit/>
          </a:bodyPr>
          <a:lstStyle/>
          <a:p>
            <a:r>
              <a:rPr lang="en-US" sz="3500" b="1" dirty="0">
                <a:solidFill>
                  <a:schemeClr val="tx2"/>
                </a:solidFill>
                <a:latin typeface="Times New Roman" panose="02020603050405020304" pitchFamily="18" charset="0"/>
                <a:cs typeface="Times New Roman" panose="02020603050405020304" pitchFamily="18" charset="0"/>
              </a:rPr>
              <a:t>Table of Contents</a:t>
            </a:r>
          </a:p>
        </p:txBody>
      </p:sp>
      <p:sp>
        <p:nvSpPr>
          <p:cNvPr id="3" name="Content Placeholder 2"/>
          <p:cNvSpPr>
            <a:spLocks noGrp="1"/>
          </p:cNvSpPr>
          <p:nvPr>
            <p:ph idx="1"/>
          </p:nvPr>
        </p:nvSpPr>
        <p:spPr>
          <a:xfrm>
            <a:off x="725685" y="2837712"/>
            <a:ext cx="3845172" cy="4020288"/>
          </a:xfrm>
        </p:spPr>
        <p:txBody>
          <a:bodyPr anchor="ctr">
            <a:normAutofit fontScale="85000" lnSpcReduction="20000"/>
          </a:bodyPr>
          <a:lstStyle/>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Introduction</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Data Description</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Data Attributes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Feature Selection</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Data Visualization</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Linear Regression</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KNN Classification</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Naïve Bayes Classification</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SVM Models and Kernels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SVM Classifier</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Interpretation</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Result</a:t>
            </a:r>
          </a:p>
          <a:p>
            <a:pPr>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7" name="Graphic 6" descr="Database">
            <a:extLst>
              <a:ext uri="{FF2B5EF4-FFF2-40B4-BE49-F238E27FC236}">
                <a16:creationId xmlns:a16="http://schemas.microsoft.com/office/drawing/2014/main" id="{CD390067-DDF9-B011-2D9D-DC6F905E98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71376" y="2837712"/>
            <a:ext cx="3217333" cy="32173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B2B9-5D21-B438-3419-65E7048E25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3D9523-2963-5797-3394-02A65FA71D3D}"/>
              </a:ext>
            </a:extLst>
          </p:cNvPr>
          <p:cNvSpPr>
            <a:spLocks noGrp="1"/>
          </p:cNvSpPr>
          <p:nvPr>
            <p:ph type="title"/>
          </p:nvPr>
        </p:nvSpPr>
        <p:spPr/>
        <p:txBody>
          <a:bodyPr/>
          <a:lstStyle/>
          <a:p>
            <a:r>
              <a:rPr lang="en-US" dirty="0"/>
              <a:t>Classifying the Data using Naïve Bayes Method</a:t>
            </a:r>
          </a:p>
        </p:txBody>
      </p:sp>
      <p:pic>
        <p:nvPicPr>
          <p:cNvPr id="6" name="Content Placeholder 5">
            <a:extLst>
              <a:ext uri="{FF2B5EF4-FFF2-40B4-BE49-F238E27FC236}">
                <a16:creationId xmlns:a16="http://schemas.microsoft.com/office/drawing/2014/main" id="{45226596-7FC1-E265-A5D6-F851262283BA}"/>
              </a:ext>
            </a:extLst>
          </p:cNvPr>
          <p:cNvPicPr>
            <a:picLocks noGrp="1" noChangeAspect="1"/>
          </p:cNvPicPr>
          <p:nvPr>
            <p:ph idx="1"/>
          </p:nvPr>
        </p:nvPicPr>
        <p:blipFill>
          <a:blip r:embed="rId2"/>
          <a:srcRect l="11001" t="33506" r="38444" b="42198"/>
          <a:stretch>
            <a:fillRect/>
          </a:stretch>
        </p:blipFill>
        <p:spPr>
          <a:xfrm>
            <a:off x="609599" y="1930400"/>
            <a:ext cx="7010401" cy="1895116"/>
          </a:xfrm>
          <a:prstGeom prst="rect">
            <a:avLst/>
          </a:prstGeom>
        </p:spPr>
      </p:pic>
      <p:pic>
        <p:nvPicPr>
          <p:cNvPr id="8" name="Picture 7">
            <a:extLst>
              <a:ext uri="{FF2B5EF4-FFF2-40B4-BE49-F238E27FC236}">
                <a16:creationId xmlns:a16="http://schemas.microsoft.com/office/drawing/2014/main" id="{81A7A857-E464-4516-BF34-C8EAAD26A3D6}"/>
              </a:ext>
            </a:extLst>
          </p:cNvPr>
          <p:cNvPicPr>
            <a:picLocks noChangeAspect="1"/>
          </p:cNvPicPr>
          <p:nvPr/>
        </p:nvPicPr>
        <p:blipFill>
          <a:blip r:embed="rId3"/>
          <a:srcRect l="14778" t="29556" r="39667" b="51679"/>
          <a:stretch>
            <a:fillRect/>
          </a:stretch>
        </p:blipFill>
        <p:spPr>
          <a:xfrm>
            <a:off x="609599" y="4181116"/>
            <a:ext cx="6992632" cy="1620244"/>
          </a:xfrm>
          <a:prstGeom prst="rect">
            <a:avLst/>
          </a:prstGeom>
        </p:spPr>
      </p:pic>
    </p:spTree>
    <p:extLst>
      <p:ext uri="{BB962C8B-B14F-4D97-AF65-F5344CB8AC3E}">
        <p14:creationId xmlns:p14="http://schemas.microsoft.com/office/powerpoint/2010/main" val="1164402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9074E9-F077-2CA0-1951-3CD52BB4B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7DE020-8663-922C-1332-242FEBD73846}"/>
              </a:ext>
            </a:extLst>
          </p:cNvPr>
          <p:cNvSpPr>
            <a:spLocks noGrp="1"/>
          </p:cNvSpPr>
          <p:nvPr>
            <p:ph type="title"/>
          </p:nvPr>
        </p:nvSpPr>
        <p:spPr>
          <a:xfrm>
            <a:off x="508000" y="609600"/>
            <a:ext cx="6447501" cy="1320800"/>
          </a:xfrm>
        </p:spPr>
        <p:txBody>
          <a:bodyPr vert="horz" lIns="91440" tIns="45720" rIns="91440" bIns="45720" rtlCol="0" anchor="t">
            <a:normAutofit/>
          </a:bodyPr>
          <a:lstStyle/>
          <a:p>
            <a:r>
              <a:rPr lang="en-US" dirty="0"/>
              <a:t>Naïve Bayes Classification Scatter Plot</a:t>
            </a:r>
          </a:p>
        </p:txBody>
      </p:sp>
      <p:sp>
        <p:nvSpPr>
          <p:cNvPr id="8" name="TextBox 7">
            <a:extLst>
              <a:ext uri="{FF2B5EF4-FFF2-40B4-BE49-F238E27FC236}">
                <a16:creationId xmlns:a16="http://schemas.microsoft.com/office/drawing/2014/main" id="{D068312E-FD6A-D146-0678-71D84A315792}"/>
              </a:ext>
            </a:extLst>
          </p:cNvPr>
          <p:cNvSpPr txBox="1"/>
          <p:nvPr/>
        </p:nvSpPr>
        <p:spPr>
          <a:xfrm>
            <a:off x="508000" y="2160589"/>
            <a:ext cx="2968012" cy="3749323"/>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a:solidFill>
                  <a:schemeClr val="tx1">
                    <a:lumMod val="75000"/>
                    <a:lumOff val="25000"/>
                  </a:schemeClr>
                </a:solidFill>
              </a:rPr>
              <a:t>X-axis: Age (standardized)</a:t>
            </a:r>
          </a:p>
          <a:p>
            <a:pPr marL="285750" indent="-285750">
              <a:spcBef>
                <a:spcPts val="1000"/>
              </a:spcBef>
              <a:buClr>
                <a:schemeClr val="accent1"/>
              </a:buClr>
              <a:buSzPct val="80000"/>
              <a:buFont typeface="Wingdings 3" charset="2"/>
              <a:buChar char=""/>
            </a:pPr>
            <a:r>
              <a:rPr lang="en-US">
                <a:solidFill>
                  <a:schemeClr val="tx1">
                    <a:lumMod val="75000"/>
                    <a:lumOff val="25000"/>
                  </a:schemeClr>
                </a:solidFill>
              </a:rPr>
              <a:t>Y-axis: Glucose (standardized)</a:t>
            </a:r>
          </a:p>
          <a:p>
            <a:pPr marL="285750" indent="-285750">
              <a:spcBef>
                <a:spcPts val="1000"/>
              </a:spcBef>
              <a:buClr>
                <a:schemeClr val="accent1"/>
              </a:buClr>
              <a:buSzPct val="80000"/>
              <a:buFont typeface="Wingdings 3" charset="2"/>
              <a:buChar char=""/>
            </a:pPr>
            <a:r>
              <a:rPr lang="en-US">
                <a:solidFill>
                  <a:schemeClr val="tx1">
                    <a:lumMod val="75000"/>
                    <a:lumOff val="25000"/>
                  </a:schemeClr>
                </a:solidFill>
              </a:rPr>
              <a:t>Points colored based on predicted class</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6" name="Picture 5" descr="A screenshot of a computer&#10;&#10;AI-generated content may be incorrect.">
            <a:extLst>
              <a:ext uri="{FF2B5EF4-FFF2-40B4-BE49-F238E27FC236}">
                <a16:creationId xmlns:a16="http://schemas.microsoft.com/office/drawing/2014/main" id="{685CE8CB-2C30-A8BD-A37E-D49024734242}"/>
              </a:ext>
            </a:extLst>
          </p:cNvPr>
          <p:cNvPicPr>
            <a:picLocks noChangeAspect="1"/>
          </p:cNvPicPr>
          <p:nvPr/>
        </p:nvPicPr>
        <p:blipFill>
          <a:blip r:embed="rId2"/>
          <a:srcRect l="14001" t="30346" r="46333" b="11382"/>
          <a:stretch>
            <a:fillRect/>
          </a:stretch>
        </p:blipFill>
        <p:spPr>
          <a:xfrm>
            <a:off x="3740351" y="2159331"/>
            <a:ext cx="4538735" cy="3750581"/>
          </a:xfrm>
          <a:prstGeom prst="rect">
            <a:avLst/>
          </a:prstGeom>
        </p:spPr>
      </p:pic>
    </p:spTree>
    <p:extLst>
      <p:ext uri="{BB962C8B-B14F-4D97-AF65-F5344CB8AC3E}">
        <p14:creationId xmlns:p14="http://schemas.microsoft.com/office/powerpoint/2010/main" val="1686635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8" name="Straight Connector 17">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Isosceles Triangle 21">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Isosceles Triangle 25">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F8D97753-5162-A299-CADE-17A880F34169}"/>
              </a:ext>
            </a:extLst>
          </p:cNvPr>
          <p:cNvSpPr>
            <a:spLocks noGrp="1"/>
          </p:cNvSpPr>
          <p:nvPr>
            <p:ph type="title"/>
          </p:nvPr>
        </p:nvSpPr>
        <p:spPr>
          <a:xfrm>
            <a:off x="4570806" y="835017"/>
            <a:ext cx="2384695" cy="3215820"/>
          </a:xfrm>
        </p:spPr>
        <p:txBody>
          <a:bodyPr vert="horz" lIns="91440" tIns="45720" rIns="91440" bIns="45720" rtlCol="0" anchor="b">
            <a:normAutofit/>
          </a:bodyPr>
          <a:lstStyle/>
          <a:p>
            <a:pPr algn="r">
              <a:lnSpc>
                <a:spcPct val="90000"/>
              </a:lnSpc>
            </a:pPr>
            <a:r>
              <a:rPr lang="en-US" sz="4200"/>
              <a:t>Accuracy of the models</a:t>
            </a:r>
            <a:endParaRPr lang="en-US" sz="4200" dirty="0"/>
          </a:p>
        </p:txBody>
      </p:sp>
      <p:pic>
        <p:nvPicPr>
          <p:cNvPr id="12" name="Content Placeholder 7" descr="A screenshot of a computer&#10;&#10;AI-generated content may be incorrect.">
            <a:extLst>
              <a:ext uri="{FF2B5EF4-FFF2-40B4-BE49-F238E27FC236}">
                <a16:creationId xmlns:a16="http://schemas.microsoft.com/office/drawing/2014/main" id="{B9FBC994-3A4D-081A-C9BA-450A74928390}"/>
              </a:ext>
            </a:extLst>
          </p:cNvPr>
          <p:cNvPicPr>
            <a:picLocks noChangeAspect="1"/>
          </p:cNvPicPr>
          <p:nvPr/>
        </p:nvPicPr>
        <p:blipFill>
          <a:blip r:embed="rId2"/>
          <a:srcRect l="9445" t="58988" r="58333" b="12227"/>
          <a:stretch>
            <a:fillRect/>
          </a:stretch>
        </p:blipFill>
        <p:spPr>
          <a:xfrm>
            <a:off x="665904" y="890886"/>
            <a:ext cx="3733171" cy="1875919"/>
          </a:xfrm>
          <a:prstGeom prst="rect">
            <a:avLst/>
          </a:prstGeom>
        </p:spPr>
      </p:pic>
      <p:pic>
        <p:nvPicPr>
          <p:cNvPr id="11" name="Content Placeholder 6" descr="A screenshot of a computer&#10;&#10;AI-generated content may be incorrect.">
            <a:extLst>
              <a:ext uri="{FF2B5EF4-FFF2-40B4-BE49-F238E27FC236}">
                <a16:creationId xmlns:a16="http://schemas.microsoft.com/office/drawing/2014/main" id="{24FC1009-AF55-31FA-A208-546A40641668}"/>
              </a:ext>
            </a:extLst>
          </p:cNvPr>
          <p:cNvPicPr>
            <a:picLocks noChangeAspect="1"/>
          </p:cNvPicPr>
          <p:nvPr/>
        </p:nvPicPr>
        <p:blipFill>
          <a:blip r:embed="rId3"/>
          <a:srcRect l="10000" t="61555" r="58000" b="10000"/>
          <a:stretch>
            <a:fillRect/>
          </a:stretch>
        </p:blipFill>
        <p:spPr>
          <a:xfrm>
            <a:off x="666453" y="3613007"/>
            <a:ext cx="3733171" cy="1866622"/>
          </a:xfrm>
          <a:prstGeom prst="rect">
            <a:avLst/>
          </a:prstGeom>
        </p:spPr>
      </p:pic>
    </p:spTree>
    <p:extLst>
      <p:ext uri="{BB962C8B-B14F-4D97-AF65-F5344CB8AC3E}">
        <p14:creationId xmlns:p14="http://schemas.microsoft.com/office/powerpoint/2010/main" val="948131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515C-01FE-59A2-BB37-6ED9B284F1F2}"/>
              </a:ext>
            </a:extLst>
          </p:cNvPr>
          <p:cNvSpPr>
            <a:spLocks noGrp="1"/>
          </p:cNvSpPr>
          <p:nvPr>
            <p:ph type="title"/>
          </p:nvPr>
        </p:nvSpPr>
        <p:spPr>
          <a:xfrm>
            <a:off x="507559" y="609600"/>
            <a:ext cx="4917881" cy="1320800"/>
          </a:xfrm>
        </p:spPr>
        <p:txBody>
          <a:bodyPr vert="horz" lIns="91440" tIns="45720" rIns="91440" bIns="45720" rtlCol="0" anchor="ctr">
            <a:normAutofit/>
          </a:bodyPr>
          <a:lstStyle/>
          <a:p>
            <a:r>
              <a:rPr lang="en-US" dirty="0"/>
              <a:t>Model Comparison</a:t>
            </a:r>
          </a:p>
        </p:txBody>
      </p:sp>
      <p:sp>
        <p:nvSpPr>
          <p:cNvPr id="8" name="Rectangle 1">
            <a:extLst>
              <a:ext uri="{FF2B5EF4-FFF2-40B4-BE49-F238E27FC236}">
                <a16:creationId xmlns:a16="http://schemas.microsoft.com/office/drawing/2014/main" id="{8F967D32-B3C3-5D41-7E25-6BBA542209F2}"/>
              </a:ext>
            </a:extLst>
          </p:cNvPr>
          <p:cNvSpPr>
            <a:spLocks noChangeArrowheads="1"/>
          </p:cNvSpPr>
          <p:nvPr/>
        </p:nvSpPr>
        <p:spPr bwMode="auto">
          <a:xfrm>
            <a:off x="513875" y="2160589"/>
            <a:ext cx="3905725" cy="356073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lvl="0" fontAlgn="base">
              <a:spcBef>
                <a:spcPts val="1000"/>
              </a:spcBef>
              <a:buClr>
                <a:schemeClr val="accent1"/>
              </a:buClr>
              <a:buSzPct val="80000"/>
              <a:buFont typeface="Wingdings 3" charset="2"/>
              <a:buChar char=""/>
            </a:pPr>
            <a:r>
              <a:rPr lang="en-US" altLang="en-US" dirty="0">
                <a:solidFill>
                  <a:schemeClr val="tx1">
                    <a:lumMod val="75000"/>
                    <a:lumOff val="25000"/>
                  </a:schemeClr>
                </a:solidFill>
              </a:rPr>
              <a:t> Both models achieved high accuracy (&gt;93%)</a:t>
            </a:r>
          </a:p>
          <a:p>
            <a:pPr lvl="0" fontAlgn="base">
              <a:spcBef>
                <a:spcPts val="1000"/>
              </a:spcBef>
              <a:buClr>
                <a:schemeClr val="accent1"/>
              </a:buClr>
              <a:buSzPct val="80000"/>
              <a:buFont typeface="Wingdings 3" charset="2"/>
              <a:buChar char=""/>
            </a:pPr>
            <a:r>
              <a:rPr lang="en-US" altLang="en-US" dirty="0">
                <a:solidFill>
                  <a:schemeClr val="tx1">
                    <a:lumMod val="75000"/>
                    <a:lumOff val="25000"/>
                  </a:schemeClr>
                </a:solidFill>
              </a:rPr>
              <a:t> However, they failed to detect Sepsis cases well due to class imbalance</a:t>
            </a:r>
          </a:p>
          <a:p>
            <a:pPr lvl="0" fontAlgn="base">
              <a:spcBef>
                <a:spcPts val="1000"/>
              </a:spcBef>
              <a:buClr>
                <a:schemeClr val="accent1"/>
              </a:buClr>
              <a:buSzPct val="80000"/>
              <a:buFont typeface="Wingdings 3" charset="2"/>
              <a:buChar char=""/>
            </a:pPr>
            <a:r>
              <a:rPr lang="en-US" altLang="en-US" dirty="0">
                <a:solidFill>
                  <a:schemeClr val="tx1">
                    <a:lumMod val="75000"/>
                    <a:lumOff val="25000"/>
                  </a:schemeClr>
                </a:solidFill>
              </a:rPr>
              <a:t> Naïve Bayes performed slightly better than KNN</a:t>
            </a:r>
          </a:p>
        </p:txBody>
      </p:sp>
      <p:pic>
        <p:nvPicPr>
          <p:cNvPr id="5" name="Content Placeholder 4" descr="A screenshot of a computer&#10;&#10;AI-generated content may be incorrect.">
            <a:extLst>
              <a:ext uri="{FF2B5EF4-FFF2-40B4-BE49-F238E27FC236}">
                <a16:creationId xmlns:a16="http://schemas.microsoft.com/office/drawing/2014/main" id="{C9A6F77A-8DA9-CDB4-C717-7CE52983CE2D}"/>
              </a:ext>
            </a:extLst>
          </p:cNvPr>
          <p:cNvPicPr>
            <a:picLocks noGrp="1" noChangeAspect="1"/>
          </p:cNvPicPr>
          <p:nvPr>
            <p:ph idx="1"/>
          </p:nvPr>
        </p:nvPicPr>
        <p:blipFill>
          <a:blip r:embed="rId2"/>
          <a:srcRect l="14724" t="52499" r="53428" b="15764"/>
          <a:stretch>
            <a:fillRect/>
          </a:stretch>
        </p:blipFill>
        <p:spPr>
          <a:xfrm>
            <a:off x="4419600" y="2160589"/>
            <a:ext cx="4501118" cy="2523052"/>
          </a:xfrm>
          <a:prstGeom prst="rect">
            <a:avLst/>
          </a:prstGeom>
        </p:spPr>
      </p:pic>
    </p:spTree>
    <p:extLst>
      <p:ext uri="{BB962C8B-B14F-4D97-AF65-F5344CB8AC3E}">
        <p14:creationId xmlns:p14="http://schemas.microsoft.com/office/powerpoint/2010/main" val="1189822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E497-415E-2197-961C-AE33E3DD3F8D}"/>
              </a:ext>
            </a:extLst>
          </p:cNvPr>
          <p:cNvSpPr>
            <a:spLocks noGrp="1"/>
          </p:cNvSpPr>
          <p:nvPr>
            <p:ph type="title"/>
          </p:nvPr>
        </p:nvSpPr>
        <p:spPr/>
        <p:txBody>
          <a:bodyPr/>
          <a:lstStyle/>
          <a:p>
            <a:r>
              <a:rPr lang="en-US" dirty="0"/>
              <a:t>Feature Selection and target column for SVM</a:t>
            </a:r>
          </a:p>
        </p:txBody>
      </p:sp>
      <p:pic>
        <p:nvPicPr>
          <p:cNvPr id="5" name="Content Placeholder 4">
            <a:extLst>
              <a:ext uri="{FF2B5EF4-FFF2-40B4-BE49-F238E27FC236}">
                <a16:creationId xmlns:a16="http://schemas.microsoft.com/office/drawing/2014/main" id="{5E749004-EF9B-0917-EBB0-EB7FD3BFCAA0}"/>
              </a:ext>
            </a:extLst>
          </p:cNvPr>
          <p:cNvPicPr>
            <a:picLocks noGrp="1" noChangeAspect="1"/>
          </p:cNvPicPr>
          <p:nvPr>
            <p:ph idx="1"/>
          </p:nvPr>
        </p:nvPicPr>
        <p:blipFill>
          <a:blip r:embed="rId2"/>
          <a:stretch>
            <a:fillRect/>
          </a:stretch>
        </p:blipFill>
        <p:spPr>
          <a:xfrm>
            <a:off x="1432558" y="2021839"/>
            <a:ext cx="5610877" cy="3423921"/>
          </a:xfrm>
          <a:prstGeom prst="rect">
            <a:avLst/>
          </a:prstGeom>
        </p:spPr>
      </p:pic>
    </p:spTree>
    <p:extLst>
      <p:ext uri="{BB962C8B-B14F-4D97-AF65-F5344CB8AC3E}">
        <p14:creationId xmlns:p14="http://schemas.microsoft.com/office/powerpoint/2010/main" val="873041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AC474-8BA1-E0E3-8A9F-6F04B05AAC98}"/>
              </a:ext>
            </a:extLst>
          </p:cNvPr>
          <p:cNvSpPr>
            <a:spLocks noGrp="1"/>
          </p:cNvSpPr>
          <p:nvPr>
            <p:ph type="title"/>
          </p:nvPr>
        </p:nvSpPr>
        <p:spPr>
          <a:xfrm>
            <a:off x="609599" y="406400"/>
            <a:ext cx="6492241" cy="660400"/>
          </a:xfrm>
        </p:spPr>
        <p:txBody>
          <a:bodyPr>
            <a:normAutofit fontScale="90000"/>
          </a:bodyPr>
          <a:lstStyle/>
          <a:p>
            <a:r>
              <a:rPr lang="de-DE" dirty="0"/>
              <a:t>4 SVM models with different kernels</a:t>
            </a:r>
            <a:br>
              <a:rPr lang="de-DE" dirty="0"/>
            </a:br>
            <a:endParaRPr lang="en-US" dirty="0"/>
          </a:p>
        </p:txBody>
      </p:sp>
      <p:pic>
        <p:nvPicPr>
          <p:cNvPr id="5" name="Content Placeholder 4">
            <a:extLst>
              <a:ext uri="{FF2B5EF4-FFF2-40B4-BE49-F238E27FC236}">
                <a16:creationId xmlns:a16="http://schemas.microsoft.com/office/drawing/2014/main" id="{B2CB6B9C-D8E9-7F07-AB02-2B6322F4CB34}"/>
              </a:ext>
            </a:extLst>
          </p:cNvPr>
          <p:cNvPicPr>
            <a:picLocks noGrp="1" noChangeAspect="1"/>
          </p:cNvPicPr>
          <p:nvPr>
            <p:ph idx="1"/>
          </p:nvPr>
        </p:nvPicPr>
        <p:blipFill>
          <a:blip r:embed="rId2"/>
          <a:stretch>
            <a:fillRect/>
          </a:stretch>
        </p:blipFill>
        <p:spPr>
          <a:xfrm>
            <a:off x="731520" y="1617396"/>
            <a:ext cx="4343400" cy="3110283"/>
          </a:xfrm>
          <a:prstGeom prst="rect">
            <a:avLst/>
          </a:prstGeom>
        </p:spPr>
      </p:pic>
      <p:pic>
        <p:nvPicPr>
          <p:cNvPr id="7" name="Picture 6">
            <a:extLst>
              <a:ext uri="{FF2B5EF4-FFF2-40B4-BE49-F238E27FC236}">
                <a16:creationId xmlns:a16="http://schemas.microsoft.com/office/drawing/2014/main" id="{871EC436-10BC-F286-43AD-DD02C7068BA0}"/>
              </a:ext>
            </a:extLst>
          </p:cNvPr>
          <p:cNvPicPr>
            <a:picLocks noChangeAspect="1"/>
          </p:cNvPicPr>
          <p:nvPr/>
        </p:nvPicPr>
        <p:blipFill>
          <a:blip r:embed="rId3"/>
          <a:stretch>
            <a:fillRect/>
          </a:stretch>
        </p:blipFill>
        <p:spPr>
          <a:xfrm>
            <a:off x="731520" y="4977385"/>
            <a:ext cx="3444240" cy="1186350"/>
          </a:xfrm>
          <a:prstGeom prst="rect">
            <a:avLst/>
          </a:prstGeom>
        </p:spPr>
      </p:pic>
    </p:spTree>
    <p:extLst>
      <p:ext uri="{BB962C8B-B14F-4D97-AF65-F5344CB8AC3E}">
        <p14:creationId xmlns:p14="http://schemas.microsoft.com/office/powerpoint/2010/main" val="682504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75AC0-53A5-4604-6732-05D361A1A819}"/>
              </a:ext>
            </a:extLst>
          </p:cNvPr>
          <p:cNvSpPr>
            <a:spLocks noGrp="1"/>
          </p:cNvSpPr>
          <p:nvPr>
            <p:ph type="title"/>
          </p:nvPr>
        </p:nvSpPr>
        <p:spPr>
          <a:xfrm>
            <a:off x="609599" y="609600"/>
            <a:ext cx="6347713" cy="822960"/>
          </a:xfrm>
        </p:spPr>
        <p:txBody>
          <a:bodyPr/>
          <a:lstStyle/>
          <a:p>
            <a:r>
              <a:rPr lang="en-US" i="1" dirty="0"/>
              <a:t>Accuracy Comparison</a:t>
            </a:r>
            <a:endParaRPr lang="en-US" dirty="0"/>
          </a:p>
        </p:txBody>
      </p:sp>
      <p:pic>
        <p:nvPicPr>
          <p:cNvPr id="5" name="Content Placeholder 4">
            <a:extLst>
              <a:ext uri="{FF2B5EF4-FFF2-40B4-BE49-F238E27FC236}">
                <a16:creationId xmlns:a16="http://schemas.microsoft.com/office/drawing/2014/main" id="{968D347D-B17C-FCA4-9D50-25AC02A1BB19}"/>
              </a:ext>
            </a:extLst>
          </p:cNvPr>
          <p:cNvPicPr>
            <a:picLocks noGrp="1" noChangeAspect="1"/>
          </p:cNvPicPr>
          <p:nvPr>
            <p:ph idx="1"/>
          </p:nvPr>
        </p:nvPicPr>
        <p:blipFill>
          <a:blip r:embed="rId2"/>
          <a:stretch>
            <a:fillRect/>
          </a:stretch>
        </p:blipFill>
        <p:spPr>
          <a:xfrm>
            <a:off x="609599" y="1655041"/>
            <a:ext cx="6702758" cy="1143161"/>
          </a:xfrm>
          <a:prstGeom prst="rect">
            <a:avLst/>
          </a:prstGeom>
        </p:spPr>
      </p:pic>
      <p:pic>
        <p:nvPicPr>
          <p:cNvPr id="7" name="Picture 6">
            <a:extLst>
              <a:ext uri="{FF2B5EF4-FFF2-40B4-BE49-F238E27FC236}">
                <a16:creationId xmlns:a16="http://schemas.microsoft.com/office/drawing/2014/main" id="{C993C94C-25A1-ABC3-0416-FE5B724CFEF9}"/>
              </a:ext>
            </a:extLst>
          </p:cNvPr>
          <p:cNvPicPr>
            <a:picLocks noChangeAspect="1"/>
          </p:cNvPicPr>
          <p:nvPr/>
        </p:nvPicPr>
        <p:blipFill>
          <a:blip r:embed="rId3"/>
          <a:stretch>
            <a:fillRect/>
          </a:stretch>
        </p:blipFill>
        <p:spPr>
          <a:xfrm>
            <a:off x="609599" y="3111420"/>
            <a:ext cx="2946401" cy="1013090"/>
          </a:xfrm>
          <a:prstGeom prst="rect">
            <a:avLst/>
          </a:prstGeom>
        </p:spPr>
      </p:pic>
    </p:spTree>
    <p:extLst>
      <p:ext uri="{BB962C8B-B14F-4D97-AF65-F5344CB8AC3E}">
        <p14:creationId xmlns:p14="http://schemas.microsoft.com/office/powerpoint/2010/main" val="742967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A8BB-5DEE-D3BF-CFAD-73DE0C02F044}"/>
              </a:ext>
            </a:extLst>
          </p:cNvPr>
          <p:cNvSpPr>
            <a:spLocks noGrp="1"/>
          </p:cNvSpPr>
          <p:nvPr>
            <p:ph type="title"/>
          </p:nvPr>
        </p:nvSpPr>
        <p:spPr>
          <a:xfrm>
            <a:off x="609599" y="467359"/>
            <a:ext cx="6347713" cy="436880"/>
          </a:xfrm>
        </p:spPr>
        <p:txBody>
          <a:bodyPr>
            <a:normAutofit fontScale="90000"/>
          </a:bodyPr>
          <a:lstStyle/>
          <a:p>
            <a:r>
              <a:rPr lang="en-US" dirty="0"/>
              <a:t>SVM Classifier Comparison</a:t>
            </a:r>
          </a:p>
        </p:txBody>
      </p:sp>
      <p:pic>
        <p:nvPicPr>
          <p:cNvPr id="5" name="Content Placeholder 4">
            <a:extLst>
              <a:ext uri="{FF2B5EF4-FFF2-40B4-BE49-F238E27FC236}">
                <a16:creationId xmlns:a16="http://schemas.microsoft.com/office/drawing/2014/main" id="{61DAC2F6-9F46-5BCF-BFDC-176CB4ACABA1}"/>
              </a:ext>
            </a:extLst>
          </p:cNvPr>
          <p:cNvPicPr>
            <a:picLocks noGrp="1" noChangeAspect="1"/>
          </p:cNvPicPr>
          <p:nvPr>
            <p:ph idx="1"/>
          </p:nvPr>
        </p:nvPicPr>
        <p:blipFill>
          <a:blip r:embed="rId2"/>
          <a:stretch>
            <a:fillRect/>
          </a:stretch>
        </p:blipFill>
        <p:spPr>
          <a:xfrm>
            <a:off x="1502705" y="1229360"/>
            <a:ext cx="4561499" cy="5161281"/>
          </a:xfrm>
          <a:prstGeom prst="rect">
            <a:avLst/>
          </a:prstGeom>
        </p:spPr>
      </p:pic>
    </p:spTree>
    <p:extLst>
      <p:ext uri="{BB962C8B-B14F-4D97-AF65-F5344CB8AC3E}">
        <p14:creationId xmlns:p14="http://schemas.microsoft.com/office/powerpoint/2010/main" val="3574476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9883-29A7-5D70-BAEB-ACD3750CE884}"/>
              </a:ext>
            </a:extLst>
          </p:cNvPr>
          <p:cNvSpPr>
            <a:spLocks noGrp="1"/>
          </p:cNvSpPr>
          <p:nvPr>
            <p:ph type="title"/>
          </p:nvPr>
        </p:nvSpPr>
        <p:spPr>
          <a:xfrm>
            <a:off x="609599" y="609600"/>
            <a:ext cx="6347713" cy="1137920"/>
          </a:xfrm>
        </p:spPr>
        <p:txBody>
          <a:bodyPr>
            <a:normAutofit fontScale="90000"/>
          </a:bodyPr>
          <a:lstStyle/>
          <a:p>
            <a:r>
              <a:rPr lang="en-US" dirty="0"/>
              <a:t>SVM Classifier Comparison Visualization</a:t>
            </a:r>
          </a:p>
        </p:txBody>
      </p:sp>
      <p:pic>
        <p:nvPicPr>
          <p:cNvPr id="5" name="Content Placeholder 4">
            <a:extLst>
              <a:ext uri="{FF2B5EF4-FFF2-40B4-BE49-F238E27FC236}">
                <a16:creationId xmlns:a16="http://schemas.microsoft.com/office/drawing/2014/main" id="{82D579DC-46F2-F74E-E37C-8363EC7C4A9D}"/>
              </a:ext>
            </a:extLst>
          </p:cNvPr>
          <p:cNvPicPr>
            <a:picLocks noGrp="1" noChangeAspect="1"/>
          </p:cNvPicPr>
          <p:nvPr>
            <p:ph idx="1"/>
          </p:nvPr>
        </p:nvPicPr>
        <p:blipFill>
          <a:blip r:embed="rId2"/>
          <a:stretch>
            <a:fillRect/>
          </a:stretch>
        </p:blipFill>
        <p:spPr>
          <a:xfrm>
            <a:off x="1215097" y="1747520"/>
            <a:ext cx="5128527" cy="4389120"/>
          </a:xfrm>
          <a:prstGeom prst="rect">
            <a:avLst/>
          </a:prstGeom>
        </p:spPr>
      </p:pic>
    </p:spTree>
    <p:extLst>
      <p:ext uri="{BB962C8B-B14F-4D97-AF65-F5344CB8AC3E}">
        <p14:creationId xmlns:p14="http://schemas.microsoft.com/office/powerpoint/2010/main" val="2923198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93E3A-689C-355C-DB6E-960EFAD8F661}"/>
              </a:ext>
            </a:extLst>
          </p:cNvPr>
          <p:cNvSpPr>
            <a:spLocks noGrp="1"/>
          </p:cNvSpPr>
          <p:nvPr>
            <p:ph type="title"/>
          </p:nvPr>
        </p:nvSpPr>
        <p:spPr>
          <a:xfrm>
            <a:off x="609599" y="609600"/>
            <a:ext cx="6347713" cy="640080"/>
          </a:xfrm>
        </p:spPr>
        <p:txBody>
          <a:bodyPr/>
          <a:lstStyle/>
          <a:p>
            <a:r>
              <a:rPr lang="en-US" dirty="0"/>
              <a:t>Interpretation</a:t>
            </a:r>
          </a:p>
        </p:txBody>
      </p:sp>
      <p:sp>
        <p:nvSpPr>
          <p:cNvPr id="3" name="Content Placeholder 2">
            <a:extLst>
              <a:ext uri="{FF2B5EF4-FFF2-40B4-BE49-F238E27FC236}">
                <a16:creationId xmlns:a16="http://schemas.microsoft.com/office/drawing/2014/main" id="{35DB15F3-5967-3605-99DE-F24845083682}"/>
              </a:ext>
            </a:extLst>
          </p:cNvPr>
          <p:cNvSpPr>
            <a:spLocks noGrp="1"/>
          </p:cNvSpPr>
          <p:nvPr>
            <p:ph idx="1"/>
          </p:nvPr>
        </p:nvSpPr>
        <p:spPr>
          <a:xfrm>
            <a:off x="741679" y="1477037"/>
            <a:ext cx="6347714" cy="4791683"/>
          </a:xfrm>
        </p:spPr>
        <p:txBody>
          <a:bodyPr>
            <a:normAutofit lnSpcReduction="10000"/>
          </a:bodyPr>
          <a:lstStyle/>
          <a:p>
            <a:r>
              <a:rPr lang="en-US" dirty="0"/>
              <a:t>Four SVM models—Linear (SVC), </a:t>
            </a:r>
            <a:r>
              <a:rPr lang="en-US" dirty="0" err="1"/>
              <a:t>LinearSVC</a:t>
            </a:r>
            <a:r>
              <a:rPr lang="en-US" dirty="0"/>
              <a:t>, RBF, and Polynomial—were trained using the features Age and Glucose to predict </a:t>
            </a:r>
            <a:r>
              <a:rPr lang="en-US" dirty="0" err="1"/>
              <a:t>Sepsis_flag</a:t>
            </a:r>
            <a:r>
              <a:rPr lang="en-US" dirty="0"/>
              <a:t>.</a:t>
            </a:r>
          </a:p>
          <a:p>
            <a:r>
              <a:rPr lang="en-US" dirty="0"/>
              <a:t>Each subplot visualizes the decision boundary formed by its respective kernel.</a:t>
            </a:r>
          </a:p>
          <a:p>
            <a:r>
              <a:rPr lang="en-US" dirty="0"/>
              <a:t>All four classifiers show almost identical separation between the two classes, indicating linear separability in the data.</a:t>
            </a:r>
          </a:p>
          <a:p>
            <a:r>
              <a:rPr lang="en-US" dirty="0"/>
              <a:t>The Linear and Non-linear (RBF, Polynomial) kernels produce similar boundaries with no significant gain in accuracy.</a:t>
            </a:r>
          </a:p>
          <a:p>
            <a:r>
              <a:rPr lang="en-US" dirty="0"/>
              <a:t>This suggests that a simple linear model is sufficient for this dataset.</a:t>
            </a:r>
          </a:p>
          <a:p>
            <a:r>
              <a:rPr lang="en-US" dirty="0"/>
              <a:t>Therefore, increasing model complexity using nonlinear kernels does not improve performance since the classes are already well separated.</a:t>
            </a:r>
          </a:p>
        </p:txBody>
      </p:sp>
    </p:spTree>
    <p:extLst>
      <p:ext uri="{BB962C8B-B14F-4D97-AF65-F5344CB8AC3E}">
        <p14:creationId xmlns:p14="http://schemas.microsoft.com/office/powerpoint/2010/main" val="2364838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70C9-928E-135B-05B6-B1EAEBA638B2}"/>
              </a:ext>
            </a:extLst>
          </p:cNvPr>
          <p:cNvSpPr>
            <a:spLocks noGrp="1"/>
          </p:cNvSpPr>
          <p:nvPr>
            <p:ph type="ctrTitle"/>
          </p:nvPr>
        </p:nvSpPr>
        <p:spPr>
          <a:xfrm>
            <a:off x="603504" y="437323"/>
            <a:ext cx="3233000" cy="884581"/>
          </a:xfrm>
        </p:spPr>
        <p:txBody>
          <a:bodyPr anchor="t">
            <a:normAutofit fontScale="90000"/>
          </a:bodyPr>
          <a:lstStyle/>
          <a:p>
            <a:pPr algn="l">
              <a:lnSpc>
                <a:spcPct val="90000"/>
              </a:lnSpc>
            </a:pPr>
            <a:r>
              <a:rPr lang="en-US" sz="2700" b="1" dirty="0">
                <a:solidFill>
                  <a:schemeClr val="tx2"/>
                </a:solidFill>
                <a:latin typeface="Times New Roman" panose="02020603050405020304" pitchFamily="18" charset="0"/>
                <a:cs typeface="Times New Roman" panose="02020603050405020304" pitchFamily="18" charset="0"/>
              </a:rPr>
              <a:t> </a:t>
            </a:r>
            <a:br>
              <a:rPr lang="en-US" sz="2700" b="1" dirty="0">
                <a:solidFill>
                  <a:schemeClr val="tx2"/>
                </a:solidFill>
                <a:latin typeface="Times New Roman" panose="02020603050405020304" pitchFamily="18" charset="0"/>
                <a:cs typeface="Times New Roman" panose="02020603050405020304" pitchFamily="18" charset="0"/>
              </a:rPr>
            </a:br>
            <a:r>
              <a:rPr lang="en-US" sz="2700" b="1" dirty="0">
                <a:solidFill>
                  <a:schemeClr val="tx2"/>
                </a:solidFill>
                <a:latin typeface="Times New Roman" panose="02020603050405020304" pitchFamily="18" charset="0"/>
                <a:cs typeface="Times New Roman" panose="02020603050405020304" pitchFamily="18" charset="0"/>
              </a:rPr>
              <a:t>INTRODUCTION</a:t>
            </a:r>
            <a:br>
              <a:rPr lang="en-US" sz="2700" b="1" dirty="0">
                <a:solidFill>
                  <a:schemeClr val="tx2"/>
                </a:solidFill>
                <a:latin typeface="Times New Roman" panose="02020603050405020304" pitchFamily="18" charset="0"/>
                <a:cs typeface="Times New Roman" panose="02020603050405020304" pitchFamily="18" charset="0"/>
              </a:rPr>
            </a:br>
            <a:endParaRPr lang="en-US" sz="2700" b="1" dirty="0">
              <a:solidFill>
                <a:schemeClr val="tx2"/>
              </a:solidFill>
            </a:endParaRPr>
          </a:p>
        </p:txBody>
      </p:sp>
      <p:sp>
        <p:nvSpPr>
          <p:cNvPr id="3" name="Subtitle 2">
            <a:extLst>
              <a:ext uri="{FF2B5EF4-FFF2-40B4-BE49-F238E27FC236}">
                <a16:creationId xmlns:a16="http://schemas.microsoft.com/office/drawing/2014/main" id="{50813F41-7292-874E-1C13-5AED8C9DDAFF}"/>
              </a:ext>
            </a:extLst>
          </p:cNvPr>
          <p:cNvSpPr>
            <a:spLocks noGrp="1"/>
          </p:cNvSpPr>
          <p:nvPr>
            <p:ph type="subTitle" idx="1"/>
          </p:nvPr>
        </p:nvSpPr>
        <p:spPr>
          <a:xfrm>
            <a:off x="218661" y="1480930"/>
            <a:ext cx="5168347" cy="4631635"/>
          </a:xfrm>
        </p:spPr>
        <p:txBody>
          <a:bodyPr anchor="b">
            <a:noAutofit/>
          </a:bodyPr>
          <a:lstStyle/>
          <a:p>
            <a:pPr algn="l">
              <a:lnSpc>
                <a:spcPct val="90000"/>
              </a:lnSpc>
            </a:pPr>
            <a:r>
              <a:rPr lang="en-US" sz="1800" dirty="0">
                <a:solidFill>
                  <a:schemeClr val="tx1"/>
                </a:solidFill>
                <a:latin typeface="Times New Roman" panose="02020603050405020304" pitchFamily="18" charset="0"/>
                <a:cs typeface="Times New Roman" panose="02020603050405020304" pitchFamily="18" charset="0"/>
              </a:rPr>
              <a:t>Sepsis is a severe and life-threatening condition triggered by the body’s dysregulated immune response to infection, which can lead to organ dysfunction and high mortality rates. Timely recognition and treatment of sepsis are crucial to improving survival outcomes. In critical care settings, large amounts of patient data including vital signs, laboratory results, comorbidities, and demographics are collected. Machine learning offers the opportunity to leverage this data for the early prediction of sepsis, potentially enabling proactive interventions and reducing healthcare burdens.</a:t>
            </a:r>
            <a:br>
              <a:rPr lang="en-US" sz="1800" dirty="0">
                <a:solidFill>
                  <a:schemeClr val="tx1"/>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This project utilizes a synthetic clinical dataset containing demographic, vital, and laboratory measurements to develop predictive models for sepsis. The goal is to identify risk factors and build a reliable classification model that distinguishes sepsis cases from non-sepsis cases, aiding in early detection.</a:t>
            </a:r>
          </a:p>
        </p:txBody>
      </p:sp>
      <p:pic>
        <p:nvPicPr>
          <p:cNvPr id="7" name="Graphic 6" descr="Books">
            <a:extLst>
              <a:ext uri="{FF2B5EF4-FFF2-40B4-BE49-F238E27FC236}">
                <a16:creationId xmlns:a16="http://schemas.microsoft.com/office/drawing/2014/main" id="{011F80A7-0CF9-D2FF-3062-DA2934EA1B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992" y="2216469"/>
            <a:ext cx="3106320" cy="3106320"/>
          </a:xfrm>
          <a:prstGeom prst="rect">
            <a:avLst/>
          </a:prstGeom>
          <a:ln>
            <a:noFill/>
          </a:ln>
        </p:spPr>
      </p:pic>
    </p:spTree>
    <p:extLst>
      <p:ext uri="{BB962C8B-B14F-4D97-AF65-F5344CB8AC3E}">
        <p14:creationId xmlns:p14="http://schemas.microsoft.com/office/powerpoint/2010/main" val="7934617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E91A-622B-FACB-024A-5060F1ACDF01}"/>
              </a:ext>
            </a:extLst>
          </p:cNvPr>
          <p:cNvSpPr>
            <a:spLocks noGrp="1"/>
          </p:cNvSpPr>
          <p:nvPr>
            <p:ph type="title"/>
          </p:nvPr>
        </p:nvSpPr>
        <p:spPr>
          <a:xfrm>
            <a:off x="609599" y="609600"/>
            <a:ext cx="6347713" cy="680720"/>
          </a:xfrm>
        </p:spPr>
        <p:txBody>
          <a:bodyPr/>
          <a:lstStyle/>
          <a:p>
            <a:r>
              <a:rPr lang="en-US" dirty="0"/>
              <a:t>Result</a:t>
            </a:r>
          </a:p>
        </p:txBody>
      </p:sp>
      <p:sp>
        <p:nvSpPr>
          <p:cNvPr id="3" name="Content Placeholder 2">
            <a:extLst>
              <a:ext uri="{FF2B5EF4-FFF2-40B4-BE49-F238E27FC236}">
                <a16:creationId xmlns:a16="http://schemas.microsoft.com/office/drawing/2014/main" id="{2BEDD126-C501-7156-977D-BA6DF67DF04E}"/>
              </a:ext>
            </a:extLst>
          </p:cNvPr>
          <p:cNvSpPr>
            <a:spLocks noGrp="1"/>
          </p:cNvSpPr>
          <p:nvPr>
            <p:ph idx="1"/>
          </p:nvPr>
        </p:nvSpPr>
        <p:spPr>
          <a:xfrm>
            <a:off x="609598" y="1479870"/>
            <a:ext cx="6347714" cy="3880773"/>
          </a:xfrm>
        </p:spPr>
        <p:txBody>
          <a:bodyPr/>
          <a:lstStyle/>
          <a:p>
            <a:r>
              <a:rPr lang="en-US" dirty="0"/>
              <a:t>All four SVM models (Linear, </a:t>
            </a:r>
            <a:r>
              <a:rPr lang="en-US" dirty="0" err="1"/>
              <a:t>LinearSVC</a:t>
            </a:r>
            <a:r>
              <a:rPr lang="en-US" dirty="0"/>
              <a:t>, RBF, Polynomial) achieved similar accuracy of around 93.5%.</a:t>
            </a:r>
          </a:p>
          <a:p>
            <a:r>
              <a:rPr lang="en-US" dirty="0"/>
              <a:t>The decision boundaries in all plots appeared nearly identical, indicating linear separability.</a:t>
            </a:r>
          </a:p>
          <a:p>
            <a:r>
              <a:rPr lang="en-US" dirty="0"/>
              <a:t>Complex kernels like RBF and Polynomial did not improve performance.</a:t>
            </a:r>
          </a:p>
          <a:p>
            <a:r>
              <a:rPr lang="en-US" dirty="0"/>
              <a:t>Hence, the Linear SVM provides the best balance of simplicity and accuracy for this dataset.</a:t>
            </a:r>
          </a:p>
        </p:txBody>
      </p:sp>
    </p:spTree>
    <p:extLst>
      <p:ext uri="{BB962C8B-B14F-4D97-AF65-F5344CB8AC3E}">
        <p14:creationId xmlns:p14="http://schemas.microsoft.com/office/powerpoint/2010/main" val="4054078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003FC-E92A-4C48-1539-7BF726A8A3D9}"/>
              </a:ext>
            </a:extLst>
          </p:cNvPr>
          <p:cNvSpPr>
            <a:spLocks noGrp="1"/>
          </p:cNvSpPr>
          <p:nvPr>
            <p:ph type="ctrTitle"/>
          </p:nvPr>
        </p:nvSpPr>
        <p:spPr>
          <a:xfrm>
            <a:off x="840699" y="188843"/>
            <a:ext cx="5605629" cy="884583"/>
          </a:xfrm>
        </p:spPr>
        <p:txBody>
          <a:bodyPr vert="horz" lIns="91440" tIns="45720" rIns="91440" bIns="45720" rtlCol="0" anchor="ctr">
            <a:normAutofit/>
          </a:bodyPr>
          <a:lstStyle/>
          <a:p>
            <a:pPr algn="l" defTabSz="914400">
              <a:lnSpc>
                <a:spcPct val="90000"/>
              </a:lnSpc>
            </a:pPr>
            <a:r>
              <a:rPr lang="en-US" sz="3500" b="1" kern="1200" dirty="0">
                <a:solidFill>
                  <a:schemeClr val="accent1">
                    <a:lumMod val="75000"/>
                  </a:schemeClr>
                </a:solidFill>
                <a:latin typeface="Times New Roman" panose="02020603050405020304" pitchFamily="18" charset="0"/>
                <a:cs typeface="Times New Roman" panose="02020603050405020304" pitchFamily="18" charset="0"/>
              </a:rPr>
              <a:t>Data Description</a:t>
            </a:r>
          </a:p>
        </p:txBody>
      </p:sp>
      <p:sp>
        <p:nvSpPr>
          <p:cNvPr id="5" name="Rectangle 2">
            <a:extLst>
              <a:ext uri="{FF2B5EF4-FFF2-40B4-BE49-F238E27FC236}">
                <a16:creationId xmlns:a16="http://schemas.microsoft.com/office/drawing/2014/main" id="{DB6475CF-A805-2738-A251-C41AD50A2B05}"/>
              </a:ext>
            </a:extLst>
          </p:cNvPr>
          <p:cNvSpPr>
            <a:spLocks noGrp="1" noChangeArrowheads="1"/>
          </p:cNvSpPr>
          <p:nvPr>
            <p:ph type="subTitle" idx="1"/>
          </p:nvPr>
        </p:nvSpPr>
        <p:spPr bwMode="auto">
          <a:xfrm>
            <a:off x="359815" y="874643"/>
            <a:ext cx="5934923" cy="579451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85000" lnSpcReduction="20000"/>
          </a:bodyPr>
          <a:lstStyle/>
          <a:p>
            <a:pPr marL="285750" indent="-285750" algn="l" defTabSz="914400">
              <a:lnSpc>
                <a:spcPct val="90000"/>
              </a:lnSpc>
              <a:buFont typeface="Wingdings" panose="05000000000000000000" pitchFamily="2" charset="2"/>
              <a:buChar char="Ø"/>
            </a:pPr>
            <a:r>
              <a:rPr lang="en-US" sz="1600" b="1" dirty="0">
                <a:solidFill>
                  <a:schemeClr val="tx1"/>
                </a:solidFill>
                <a:latin typeface="Times New Roman" panose="02020603050405020304" pitchFamily="18" charset="0"/>
                <a:cs typeface="Times New Roman" panose="02020603050405020304" pitchFamily="18" charset="0"/>
              </a:rPr>
              <a:t>Source:</a:t>
            </a:r>
            <a:r>
              <a:rPr lang="en-US" sz="1600" dirty="0">
                <a:solidFill>
                  <a:schemeClr val="tx1"/>
                </a:solidFill>
                <a:latin typeface="Times New Roman" panose="02020603050405020304" pitchFamily="18" charset="0"/>
                <a:cs typeface="Times New Roman" panose="02020603050405020304" pitchFamily="18" charset="0"/>
              </a:rPr>
              <a:t> Synthetic Clinical Dataset (generated for academic and research use)</a:t>
            </a:r>
            <a:br>
              <a:rPr lang="en-US" sz="1600" dirty="0">
                <a:solidFill>
                  <a:schemeClr val="tx1"/>
                </a:solidFill>
                <a:latin typeface="Times New Roman" panose="02020603050405020304" pitchFamily="18" charset="0"/>
                <a:cs typeface="Times New Roman" panose="02020603050405020304" pitchFamily="18" charset="0"/>
              </a:rPr>
            </a:br>
            <a:r>
              <a:rPr lang="en-US" sz="1600" b="1" dirty="0">
                <a:solidFill>
                  <a:schemeClr val="tx1"/>
                </a:solidFill>
                <a:latin typeface="Times New Roman" panose="02020603050405020304" pitchFamily="18" charset="0"/>
                <a:cs typeface="Times New Roman" panose="02020603050405020304" pitchFamily="18" charset="0"/>
              </a:rPr>
              <a:t>Link:</a:t>
            </a:r>
            <a:r>
              <a:rPr lang="en-US" sz="1600" dirty="0">
                <a:solidFill>
                  <a:schemeClr val="tx1"/>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hlinkClick r:id="rId2"/>
              </a:rPr>
              <a:t>https://www.kaggle.com/datasets/uom190346a/synthetic-clinical-tabular-dataset?resource=download</a:t>
            </a:r>
            <a:r>
              <a:rPr lang="en-US" sz="1600" dirty="0">
                <a:solidFill>
                  <a:schemeClr val="tx1"/>
                </a:solidFill>
                <a:latin typeface="Times New Roman" panose="02020603050405020304" pitchFamily="18" charset="0"/>
                <a:cs typeface="Times New Roman" panose="02020603050405020304" pitchFamily="18" charset="0"/>
              </a:rPr>
              <a:t>   </a:t>
            </a:r>
            <a:br>
              <a:rPr lang="en-US" sz="1600" dirty="0">
                <a:solidFill>
                  <a:schemeClr val="tx1"/>
                </a:solidFill>
                <a:latin typeface="Times New Roman" panose="02020603050405020304" pitchFamily="18" charset="0"/>
                <a:cs typeface="Times New Roman" panose="02020603050405020304" pitchFamily="18" charset="0"/>
              </a:rPr>
            </a:br>
            <a:r>
              <a:rPr lang="en-US" sz="1600" b="1" dirty="0">
                <a:solidFill>
                  <a:schemeClr val="tx1"/>
                </a:solidFill>
                <a:latin typeface="Times New Roman" panose="02020603050405020304" pitchFamily="18" charset="0"/>
                <a:cs typeface="Times New Roman" panose="02020603050405020304" pitchFamily="18" charset="0"/>
              </a:rPr>
              <a:t>Number of Records:</a:t>
            </a:r>
            <a:r>
              <a:rPr lang="en-US" sz="1600" dirty="0">
                <a:solidFill>
                  <a:schemeClr val="tx1"/>
                </a:solidFill>
                <a:latin typeface="Times New Roman" panose="02020603050405020304" pitchFamily="18" charset="0"/>
                <a:cs typeface="Times New Roman" panose="02020603050405020304" pitchFamily="18" charset="0"/>
              </a:rPr>
              <a:t> 10,000</a:t>
            </a:r>
            <a:br>
              <a:rPr lang="en-US" sz="1600" dirty="0">
                <a:solidFill>
                  <a:schemeClr val="tx1"/>
                </a:solidFill>
                <a:latin typeface="Times New Roman" panose="02020603050405020304" pitchFamily="18" charset="0"/>
                <a:cs typeface="Times New Roman" panose="02020603050405020304" pitchFamily="18" charset="0"/>
              </a:rPr>
            </a:br>
            <a:r>
              <a:rPr lang="en-US" sz="1600" b="1" dirty="0">
                <a:solidFill>
                  <a:schemeClr val="tx1"/>
                </a:solidFill>
                <a:latin typeface="Times New Roman" panose="02020603050405020304" pitchFamily="18" charset="0"/>
                <a:cs typeface="Times New Roman" panose="02020603050405020304" pitchFamily="18" charset="0"/>
              </a:rPr>
              <a:t>Number of Features:</a:t>
            </a:r>
            <a:r>
              <a:rPr lang="en-US" sz="1600" dirty="0">
                <a:solidFill>
                  <a:schemeClr val="tx1"/>
                </a:solidFill>
                <a:latin typeface="Times New Roman" panose="02020603050405020304" pitchFamily="18" charset="0"/>
                <a:cs typeface="Times New Roman" panose="02020603050405020304" pitchFamily="18" charset="0"/>
              </a:rPr>
              <a:t> 14</a:t>
            </a:r>
          </a:p>
          <a:p>
            <a:pPr marL="285750" indent="-285750" algn="l" defTabSz="914400">
              <a:lnSpc>
                <a:spcPct val="90000"/>
              </a:lnSpc>
              <a:buFont typeface="Wingdings" panose="05000000000000000000" pitchFamily="2" charset="2"/>
              <a:buChar char="Ø"/>
            </a:pPr>
            <a:r>
              <a:rPr lang="en-US" sz="1600" b="1" dirty="0">
                <a:solidFill>
                  <a:schemeClr val="tx1"/>
                </a:solidFill>
                <a:latin typeface="Times New Roman" panose="02020603050405020304" pitchFamily="18" charset="0"/>
                <a:cs typeface="Times New Roman" panose="02020603050405020304" pitchFamily="18" charset="0"/>
              </a:rPr>
              <a:t>Description:</a:t>
            </a:r>
            <a:br>
              <a:rPr lang="en-US" sz="1600" dirty="0">
                <a:solidFill>
                  <a:schemeClr val="tx1"/>
                </a:solidFill>
                <a:latin typeface="Times New Roman" panose="02020603050405020304" pitchFamily="18" charset="0"/>
                <a:cs typeface="Times New Roman" panose="02020603050405020304" pitchFamily="18" charset="0"/>
              </a:rPr>
            </a:br>
            <a:r>
              <a:rPr lang="en-US" sz="1600" dirty="0">
                <a:solidFill>
                  <a:schemeClr val="tx1"/>
                </a:solidFill>
                <a:latin typeface="Times New Roman" panose="02020603050405020304" pitchFamily="18" charset="0"/>
                <a:cs typeface="Times New Roman" panose="02020603050405020304" pitchFamily="18" charset="0"/>
              </a:rPr>
              <a:t>This dataset contains synthetic patient-level clinical records, including demographics, vital signs, laboratory test results, comorbidities, and outcomes. It is designed to study the onset and prediction of sepsis and related outcomes such as readmission and mortality. The data reflects real-world healthcare settings and provides a foundation for training and evaluating machine learning models for early sepsis detection.</a:t>
            </a:r>
          </a:p>
          <a:p>
            <a:pPr marL="285750" indent="-285750" algn="l" defTabSz="914400">
              <a:lnSpc>
                <a:spcPct val="90000"/>
              </a:lnSpc>
              <a:buFont typeface="Wingdings" panose="05000000000000000000" pitchFamily="2" charset="2"/>
              <a:buChar char="Ø"/>
            </a:pPr>
            <a:r>
              <a:rPr lang="en-US" sz="1600" b="1" dirty="0">
                <a:solidFill>
                  <a:schemeClr val="tx1"/>
                </a:solidFill>
                <a:latin typeface="Times New Roman" panose="02020603050405020304" pitchFamily="18" charset="0"/>
                <a:cs typeface="Times New Roman" panose="02020603050405020304" pitchFamily="18" charset="0"/>
              </a:rPr>
              <a:t>Features: </a:t>
            </a: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l" defTabSz="914400">
              <a:lnSpc>
                <a:spcPct val="90000"/>
              </a:lnSpc>
              <a:buFont typeface="Wingdings" panose="05000000000000000000" pitchFamily="2" charset="2"/>
              <a:buChar char="Ø"/>
            </a:pPr>
            <a:r>
              <a:rPr lang="en-US" sz="1600" b="1" dirty="0">
                <a:solidFill>
                  <a:schemeClr val="tx1"/>
                </a:solidFill>
                <a:latin typeface="Times New Roman" panose="02020603050405020304" pitchFamily="18" charset="0"/>
                <a:cs typeface="Times New Roman" panose="02020603050405020304" pitchFamily="18" charset="0"/>
              </a:rPr>
              <a:t>Vital signs:</a:t>
            </a:r>
            <a:r>
              <a:rPr lang="en-US" sz="1600" dirty="0">
                <a:solidFill>
                  <a:schemeClr val="tx1"/>
                </a:solidFill>
                <a:latin typeface="Times New Roman" panose="02020603050405020304" pitchFamily="18" charset="0"/>
                <a:cs typeface="Times New Roman" panose="02020603050405020304" pitchFamily="18" charset="0"/>
              </a:rPr>
              <a:t> Systolic Blood Pressure, Diastolic Blood Pressure</a:t>
            </a:r>
          </a:p>
          <a:p>
            <a:pPr marL="285750" indent="-285750" algn="l" defTabSz="914400">
              <a:lnSpc>
                <a:spcPct val="90000"/>
              </a:lnSpc>
              <a:buFont typeface="Wingdings" panose="05000000000000000000" pitchFamily="2" charset="2"/>
              <a:buChar char="Ø"/>
            </a:pPr>
            <a:r>
              <a:rPr lang="en-US" sz="1600" b="1" dirty="0">
                <a:solidFill>
                  <a:schemeClr val="tx1"/>
                </a:solidFill>
                <a:latin typeface="Times New Roman" panose="02020603050405020304" pitchFamily="18" charset="0"/>
                <a:cs typeface="Times New Roman" panose="02020603050405020304" pitchFamily="18" charset="0"/>
              </a:rPr>
              <a:t>Laboratory results:</a:t>
            </a:r>
            <a:r>
              <a:rPr lang="en-US" sz="1600" dirty="0">
                <a:solidFill>
                  <a:schemeClr val="tx1"/>
                </a:solidFill>
                <a:latin typeface="Times New Roman" panose="02020603050405020304" pitchFamily="18" charset="0"/>
                <a:cs typeface="Times New Roman" panose="02020603050405020304" pitchFamily="18" charset="0"/>
              </a:rPr>
              <a:t> Glucose, Cholesterol, Creatinine</a:t>
            </a:r>
          </a:p>
          <a:p>
            <a:pPr marL="285750" indent="-285750" algn="l" defTabSz="914400">
              <a:lnSpc>
                <a:spcPct val="90000"/>
              </a:lnSpc>
              <a:buFont typeface="Wingdings" panose="05000000000000000000" pitchFamily="2" charset="2"/>
              <a:buChar char="Ø"/>
            </a:pPr>
            <a:r>
              <a:rPr lang="en-US" sz="1600" b="1" dirty="0">
                <a:solidFill>
                  <a:schemeClr val="tx1"/>
                </a:solidFill>
                <a:latin typeface="Times New Roman" panose="02020603050405020304" pitchFamily="18" charset="0"/>
                <a:cs typeface="Times New Roman" panose="02020603050405020304" pitchFamily="18" charset="0"/>
              </a:rPr>
              <a:t>Demographics:</a:t>
            </a:r>
            <a:r>
              <a:rPr lang="en-US" sz="1600" dirty="0">
                <a:solidFill>
                  <a:schemeClr val="tx1"/>
                </a:solidFill>
                <a:latin typeface="Times New Roman" panose="02020603050405020304" pitchFamily="18" charset="0"/>
                <a:cs typeface="Times New Roman" panose="02020603050405020304" pitchFamily="18" charset="0"/>
              </a:rPr>
              <a:t> Age, Sex, Body Mass Index (BMI)</a:t>
            </a:r>
          </a:p>
          <a:p>
            <a:pPr marL="285750" indent="-285750" algn="l" defTabSz="914400">
              <a:lnSpc>
                <a:spcPct val="90000"/>
              </a:lnSpc>
              <a:buFont typeface="Wingdings" panose="05000000000000000000" pitchFamily="2" charset="2"/>
              <a:buChar char="Ø"/>
            </a:pPr>
            <a:r>
              <a:rPr lang="en-US" sz="1600" b="1" dirty="0">
                <a:solidFill>
                  <a:schemeClr val="tx1"/>
                </a:solidFill>
                <a:latin typeface="Times New Roman" panose="02020603050405020304" pitchFamily="18" charset="0"/>
                <a:cs typeface="Times New Roman" panose="02020603050405020304" pitchFamily="18" charset="0"/>
              </a:rPr>
              <a:t>Comorbidities:</a:t>
            </a:r>
            <a:r>
              <a:rPr lang="en-US" sz="1600" dirty="0">
                <a:solidFill>
                  <a:schemeClr val="tx1"/>
                </a:solidFill>
                <a:latin typeface="Times New Roman" panose="02020603050405020304" pitchFamily="18" charset="0"/>
                <a:cs typeface="Times New Roman" panose="02020603050405020304" pitchFamily="18" charset="0"/>
              </a:rPr>
              <a:t> Diabetes, Hypertension</a:t>
            </a:r>
          </a:p>
          <a:p>
            <a:pPr marL="285750" indent="-285750" algn="l" defTabSz="914400">
              <a:lnSpc>
                <a:spcPct val="90000"/>
              </a:lnSpc>
              <a:buFont typeface="Wingdings" panose="05000000000000000000" pitchFamily="2" charset="2"/>
              <a:buChar char="Ø"/>
            </a:pPr>
            <a:r>
              <a:rPr lang="en-US" sz="1600" b="1" dirty="0">
                <a:solidFill>
                  <a:schemeClr val="tx1"/>
                </a:solidFill>
                <a:latin typeface="Times New Roman" panose="02020603050405020304" pitchFamily="18" charset="0"/>
                <a:cs typeface="Times New Roman" panose="02020603050405020304" pitchFamily="18" charset="0"/>
              </a:rPr>
              <a:t>Outcomes:</a:t>
            </a:r>
            <a:r>
              <a:rPr lang="en-US" sz="1600" dirty="0">
                <a:solidFill>
                  <a:schemeClr val="tx1"/>
                </a:solidFill>
                <a:latin typeface="Times New Roman" panose="02020603050405020304" pitchFamily="18" charset="0"/>
                <a:cs typeface="Times New Roman" panose="02020603050405020304" pitchFamily="18" charset="0"/>
              </a:rPr>
              <a:t> Diagnosis (Normal, Sepsis, Heart Failure, etc.), 30-day  Readmission, Mortality</a:t>
            </a:r>
          </a:p>
          <a:p>
            <a:pPr marL="285750" indent="-285750" algn="l" defTabSz="914400">
              <a:lnSpc>
                <a:spcPct val="90000"/>
              </a:lnSpc>
              <a:buFont typeface="Wingdings" panose="05000000000000000000" pitchFamily="2" charset="2"/>
              <a:buChar char="Ø"/>
            </a:pPr>
            <a:r>
              <a:rPr lang="en-US" sz="1600" b="1" dirty="0">
                <a:solidFill>
                  <a:schemeClr val="tx1"/>
                </a:solidFill>
                <a:latin typeface="Times New Roman" panose="02020603050405020304" pitchFamily="18" charset="0"/>
                <a:cs typeface="Times New Roman" panose="02020603050405020304" pitchFamily="18" charset="0"/>
              </a:rPr>
              <a:t>Target Variable:</a:t>
            </a: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l" defTabSz="914400">
              <a:lnSpc>
                <a:spcPct val="90000"/>
              </a:lnSpc>
              <a:buFont typeface="Wingdings" panose="05000000000000000000" pitchFamily="2" charset="2"/>
              <a:buChar char="Ø"/>
            </a:pPr>
            <a:r>
              <a:rPr lang="en-US" sz="1600" b="1" dirty="0">
                <a:solidFill>
                  <a:schemeClr val="tx1"/>
                </a:solidFill>
                <a:latin typeface="Times New Roman" panose="02020603050405020304" pitchFamily="18" charset="0"/>
                <a:cs typeface="Times New Roman" panose="02020603050405020304" pitchFamily="18" charset="0"/>
              </a:rPr>
              <a:t>Diagnosis</a:t>
            </a:r>
            <a:r>
              <a:rPr lang="en-US" sz="1600" dirty="0">
                <a:solidFill>
                  <a:schemeClr val="tx1"/>
                </a:solidFill>
                <a:latin typeface="Times New Roman" panose="02020603050405020304" pitchFamily="18" charset="0"/>
                <a:cs typeface="Times New Roman" panose="02020603050405020304" pitchFamily="18" charset="0"/>
              </a:rPr>
              <a:t> (with focus on identifying </a:t>
            </a:r>
            <a:r>
              <a:rPr lang="en-US" sz="1600" b="1" dirty="0">
                <a:solidFill>
                  <a:schemeClr val="tx1"/>
                </a:solidFill>
                <a:latin typeface="Times New Roman" panose="02020603050405020304" pitchFamily="18" charset="0"/>
                <a:cs typeface="Times New Roman" panose="02020603050405020304" pitchFamily="18" charset="0"/>
              </a:rPr>
              <a:t>Sepsis cases</a:t>
            </a:r>
            <a:r>
              <a:rPr lang="en-US" sz="1600" dirty="0">
                <a:solidFill>
                  <a:schemeClr val="tx1"/>
                </a:solidFill>
                <a:latin typeface="Times New Roman" panose="02020603050405020304" pitchFamily="18" charset="0"/>
                <a:cs typeface="Times New Roman" panose="02020603050405020304" pitchFamily="18" charset="0"/>
              </a:rPr>
              <a:t>)</a:t>
            </a:r>
          </a:p>
          <a:p>
            <a:pPr marL="285750" indent="-285750" algn="l" defTabSz="914400">
              <a:lnSpc>
                <a:spcPct val="90000"/>
              </a:lnSpc>
              <a:buFont typeface="Wingdings" panose="05000000000000000000" pitchFamily="2" charset="2"/>
              <a:buChar char="Ø"/>
            </a:pPr>
            <a:r>
              <a:rPr lang="en-US" sz="1600" b="1" dirty="0">
                <a:solidFill>
                  <a:schemeClr val="tx1"/>
                </a:solidFill>
                <a:latin typeface="Times New Roman" panose="02020603050405020304" pitchFamily="18" charset="0"/>
                <a:cs typeface="Times New Roman" panose="02020603050405020304" pitchFamily="18" charset="0"/>
              </a:rPr>
              <a:t>Objective:</a:t>
            </a:r>
            <a:br>
              <a:rPr lang="en-US" sz="1600" dirty="0">
                <a:solidFill>
                  <a:schemeClr val="tx1"/>
                </a:solidFill>
                <a:latin typeface="Times New Roman" panose="02020603050405020304" pitchFamily="18" charset="0"/>
                <a:cs typeface="Times New Roman" panose="02020603050405020304" pitchFamily="18" charset="0"/>
              </a:rPr>
            </a:br>
            <a:r>
              <a:rPr lang="en-US" sz="1600" dirty="0">
                <a:solidFill>
                  <a:schemeClr val="tx1"/>
                </a:solidFill>
                <a:latin typeface="Times New Roman" panose="02020603050405020304" pitchFamily="18" charset="0"/>
                <a:cs typeface="Times New Roman" panose="02020603050405020304" pitchFamily="18" charset="0"/>
              </a:rPr>
              <a:t>The primary goal is to use patient demographics, vital signs, laboratory values, and comorbidities to enable the early detection of sepsis in clinical patients. By applying machine learning methods to this dataset, the project aims to support timely interventions, improve patient management, and reduce sepsis-related mortality.</a:t>
            </a:r>
          </a:p>
          <a:p>
            <a:pPr marL="0" marR="0" lvl="0" indent="-228600" algn="l" defTabSz="914400" fontAlgn="base">
              <a:lnSpc>
                <a:spcPct val="90000"/>
              </a:lnSpc>
              <a:spcBef>
                <a:spcPct val="0"/>
              </a:spcBef>
              <a:spcAft>
                <a:spcPct val="0"/>
              </a:spcAft>
              <a:buClrTx/>
              <a:buSzTx/>
              <a:buFont typeface="Arial" panose="020B0604020202020204" pitchFamily="34" charset="0"/>
              <a:buChar char="•"/>
              <a:tabLst/>
            </a:pPr>
            <a:endParaRPr kumimoji="0" lang="en-US" altLang="en-US" sz="1000" b="0" i="0" u="none" strike="noStrike" cap="none" normalizeH="0" baseline="0" dirty="0">
              <a:ln>
                <a:noFill/>
              </a:ln>
              <a:solidFill>
                <a:schemeClr val="tx1"/>
              </a:solidFill>
              <a:effectLst/>
            </a:endParaRPr>
          </a:p>
        </p:txBody>
      </p:sp>
      <p:pic>
        <p:nvPicPr>
          <p:cNvPr id="9" name="Graphic 8" descr="Bar chart">
            <a:extLst>
              <a:ext uri="{FF2B5EF4-FFF2-40B4-BE49-F238E27FC236}">
                <a16:creationId xmlns:a16="http://schemas.microsoft.com/office/drawing/2014/main" id="{251CD22B-BB3B-365B-E0F3-A149264381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441773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38B3-A142-A59D-A7B5-A52F089ACE39}"/>
              </a:ext>
            </a:extLst>
          </p:cNvPr>
          <p:cNvSpPr>
            <a:spLocks noGrp="1"/>
          </p:cNvSpPr>
          <p:nvPr>
            <p:ph type="ctrTitle"/>
          </p:nvPr>
        </p:nvSpPr>
        <p:spPr>
          <a:xfrm>
            <a:off x="840699" y="357810"/>
            <a:ext cx="6104711" cy="795130"/>
          </a:xfrm>
        </p:spPr>
        <p:txBody>
          <a:bodyPr vert="horz" lIns="91440" tIns="45720" rIns="91440" bIns="45720" rtlCol="0" anchor="ctr">
            <a:noAutofit/>
          </a:bodyPr>
          <a:lstStyle/>
          <a:p>
            <a:pPr algn="l" defTabSz="914400">
              <a:lnSpc>
                <a:spcPct val="90000"/>
              </a:lnSpc>
            </a:pPr>
            <a:r>
              <a:rPr lang="en-US" sz="3100" b="1" kern="1200" dirty="0">
                <a:solidFill>
                  <a:schemeClr val="accent1">
                    <a:lumMod val="75000"/>
                  </a:schemeClr>
                </a:solidFill>
                <a:latin typeface="Times New Roman" panose="02020603050405020304" pitchFamily="18" charset="0"/>
                <a:cs typeface="Times New Roman" panose="02020603050405020304" pitchFamily="18" charset="0"/>
              </a:rPr>
              <a:t>Data Attributes (Column Names)</a:t>
            </a:r>
            <a:endParaRPr lang="en-US" sz="3100" kern="12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8C42AFD0-2227-AFB3-0119-03A6C39C1449}"/>
              </a:ext>
            </a:extLst>
          </p:cNvPr>
          <p:cNvSpPr>
            <a:spLocks noGrp="1" noChangeArrowheads="1"/>
          </p:cNvSpPr>
          <p:nvPr>
            <p:ph type="subTitle" idx="1"/>
          </p:nvPr>
        </p:nvSpPr>
        <p:spPr bwMode="auto">
          <a:xfrm>
            <a:off x="496957" y="954157"/>
            <a:ext cx="5388585" cy="57150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92500" lnSpcReduction="10000"/>
          </a:bodyPr>
          <a:lstStyle/>
          <a:p>
            <a:pPr marL="285750" indent="-285750" algn="l" defTabSz="914400">
              <a:lnSpc>
                <a:spcPct val="90000"/>
              </a:lnSpc>
              <a:buFont typeface="Wingdings" panose="05000000000000000000" pitchFamily="2" charset="2"/>
              <a:buChar char="Ø"/>
            </a:pPr>
            <a:r>
              <a:rPr lang="en-US" sz="1700" b="1" dirty="0" err="1">
                <a:solidFill>
                  <a:schemeClr val="tx1"/>
                </a:solidFill>
                <a:latin typeface="Times New Roman" panose="02020603050405020304" pitchFamily="18" charset="0"/>
                <a:cs typeface="Times New Roman" panose="02020603050405020304" pitchFamily="18" charset="0"/>
              </a:rPr>
              <a:t>Patient_id</a:t>
            </a:r>
            <a:r>
              <a:rPr lang="en-US" sz="1700" dirty="0">
                <a:solidFill>
                  <a:schemeClr val="tx1"/>
                </a:solidFill>
                <a:latin typeface="Times New Roman" panose="02020603050405020304" pitchFamily="18" charset="0"/>
                <a:cs typeface="Times New Roman" panose="02020603050405020304" pitchFamily="18" charset="0"/>
              </a:rPr>
              <a:t> – Unique identifier for each patient.</a:t>
            </a:r>
          </a:p>
          <a:p>
            <a:pPr marL="285750" indent="-285750" algn="l" defTabSz="914400">
              <a:lnSpc>
                <a:spcPct val="90000"/>
              </a:lnSpc>
              <a:buFont typeface="Wingdings" panose="05000000000000000000" pitchFamily="2" charset="2"/>
              <a:buChar char="Ø"/>
            </a:pPr>
            <a:r>
              <a:rPr lang="en-US" sz="1700" b="1" dirty="0">
                <a:solidFill>
                  <a:schemeClr val="tx1"/>
                </a:solidFill>
                <a:latin typeface="Times New Roman" panose="02020603050405020304" pitchFamily="18" charset="0"/>
                <a:cs typeface="Times New Roman" panose="02020603050405020304" pitchFamily="18" charset="0"/>
              </a:rPr>
              <a:t>Age</a:t>
            </a:r>
            <a:r>
              <a:rPr lang="en-US" sz="1700" dirty="0">
                <a:solidFill>
                  <a:schemeClr val="tx1"/>
                </a:solidFill>
                <a:latin typeface="Times New Roman" panose="02020603050405020304" pitchFamily="18" charset="0"/>
                <a:cs typeface="Times New Roman" panose="02020603050405020304" pitchFamily="18" charset="0"/>
              </a:rPr>
              <a:t> – Age of the patient (in years).</a:t>
            </a:r>
          </a:p>
          <a:p>
            <a:pPr marL="285750" indent="-285750" algn="l" defTabSz="914400">
              <a:lnSpc>
                <a:spcPct val="90000"/>
              </a:lnSpc>
              <a:buFont typeface="Wingdings" panose="05000000000000000000" pitchFamily="2" charset="2"/>
              <a:buChar char="Ø"/>
            </a:pPr>
            <a:r>
              <a:rPr lang="en-US" sz="1700" b="1" dirty="0">
                <a:solidFill>
                  <a:schemeClr val="tx1"/>
                </a:solidFill>
                <a:latin typeface="Times New Roman" panose="02020603050405020304" pitchFamily="18" charset="0"/>
                <a:cs typeface="Times New Roman" panose="02020603050405020304" pitchFamily="18" charset="0"/>
              </a:rPr>
              <a:t>Sex</a:t>
            </a:r>
            <a:r>
              <a:rPr lang="en-US" sz="1700" dirty="0">
                <a:solidFill>
                  <a:schemeClr val="tx1"/>
                </a:solidFill>
                <a:latin typeface="Times New Roman" panose="02020603050405020304" pitchFamily="18" charset="0"/>
                <a:cs typeface="Times New Roman" panose="02020603050405020304" pitchFamily="18" charset="0"/>
              </a:rPr>
              <a:t> – Gender of the patient (Male/Female).</a:t>
            </a:r>
          </a:p>
          <a:p>
            <a:pPr marL="285750" indent="-285750" algn="l" defTabSz="914400">
              <a:lnSpc>
                <a:spcPct val="90000"/>
              </a:lnSpc>
              <a:buFont typeface="Wingdings" panose="05000000000000000000" pitchFamily="2" charset="2"/>
              <a:buChar char="Ø"/>
            </a:pPr>
            <a:r>
              <a:rPr lang="en-US" sz="1700" b="1" dirty="0">
                <a:solidFill>
                  <a:schemeClr val="tx1"/>
                </a:solidFill>
                <a:latin typeface="Times New Roman" panose="02020603050405020304" pitchFamily="18" charset="0"/>
                <a:cs typeface="Times New Roman" panose="02020603050405020304" pitchFamily="18" charset="0"/>
              </a:rPr>
              <a:t>BMI</a:t>
            </a:r>
            <a:r>
              <a:rPr lang="en-US" sz="1700" dirty="0">
                <a:solidFill>
                  <a:schemeClr val="tx1"/>
                </a:solidFill>
                <a:latin typeface="Times New Roman" panose="02020603050405020304" pitchFamily="18" charset="0"/>
                <a:cs typeface="Times New Roman" panose="02020603050405020304" pitchFamily="18" charset="0"/>
              </a:rPr>
              <a:t> – Body Mass Index (kg/m²), a measure of body fat based on weight and height.</a:t>
            </a:r>
          </a:p>
          <a:p>
            <a:pPr marL="285750" indent="-285750" algn="l" defTabSz="914400">
              <a:lnSpc>
                <a:spcPct val="90000"/>
              </a:lnSpc>
              <a:buFont typeface="Wingdings" panose="05000000000000000000" pitchFamily="2" charset="2"/>
              <a:buChar char="Ø"/>
            </a:pPr>
            <a:r>
              <a:rPr lang="en-US" sz="1700" b="1" dirty="0" err="1">
                <a:solidFill>
                  <a:schemeClr val="tx1"/>
                </a:solidFill>
                <a:latin typeface="Times New Roman" panose="02020603050405020304" pitchFamily="18" charset="0"/>
                <a:cs typeface="Times New Roman" panose="02020603050405020304" pitchFamily="18" charset="0"/>
              </a:rPr>
              <a:t>Systolic_bp</a:t>
            </a:r>
            <a:r>
              <a:rPr lang="en-US" sz="1700" dirty="0">
                <a:solidFill>
                  <a:schemeClr val="tx1"/>
                </a:solidFill>
                <a:latin typeface="Times New Roman" panose="02020603050405020304" pitchFamily="18" charset="0"/>
                <a:cs typeface="Times New Roman" panose="02020603050405020304" pitchFamily="18" charset="0"/>
              </a:rPr>
              <a:t> – Systolic blood pressure (mmHg).</a:t>
            </a:r>
          </a:p>
          <a:p>
            <a:pPr marL="285750" indent="-285750" algn="l" defTabSz="914400">
              <a:lnSpc>
                <a:spcPct val="90000"/>
              </a:lnSpc>
              <a:buFont typeface="Wingdings" panose="05000000000000000000" pitchFamily="2" charset="2"/>
              <a:buChar char="Ø"/>
            </a:pPr>
            <a:r>
              <a:rPr lang="en-US" sz="1700" b="1" dirty="0" err="1">
                <a:solidFill>
                  <a:schemeClr val="tx1"/>
                </a:solidFill>
                <a:latin typeface="Times New Roman" panose="02020603050405020304" pitchFamily="18" charset="0"/>
                <a:cs typeface="Times New Roman" panose="02020603050405020304" pitchFamily="18" charset="0"/>
              </a:rPr>
              <a:t>Diastolic_bp</a:t>
            </a:r>
            <a:r>
              <a:rPr lang="en-US" sz="1700" dirty="0">
                <a:solidFill>
                  <a:schemeClr val="tx1"/>
                </a:solidFill>
                <a:latin typeface="Times New Roman" panose="02020603050405020304" pitchFamily="18" charset="0"/>
                <a:cs typeface="Times New Roman" panose="02020603050405020304" pitchFamily="18" charset="0"/>
              </a:rPr>
              <a:t> – Diastolic blood pressure (mmHg).</a:t>
            </a:r>
          </a:p>
          <a:p>
            <a:pPr marL="285750" indent="-285750" algn="l" defTabSz="914400">
              <a:lnSpc>
                <a:spcPct val="90000"/>
              </a:lnSpc>
              <a:buFont typeface="Wingdings" panose="05000000000000000000" pitchFamily="2" charset="2"/>
              <a:buChar char="Ø"/>
            </a:pPr>
            <a:r>
              <a:rPr lang="en-US" sz="1700" b="1" dirty="0">
                <a:solidFill>
                  <a:schemeClr val="tx1"/>
                </a:solidFill>
                <a:latin typeface="Times New Roman" panose="02020603050405020304" pitchFamily="18" charset="0"/>
                <a:cs typeface="Times New Roman" panose="02020603050405020304" pitchFamily="18" charset="0"/>
              </a:rPr>
              <a:t>Glucose</a:t>
            </a:r>
            <a:r>
              <a:rPr lang="en-US" sz="1700" dirty="0">
                <a:solidFill>
                  <a:schemeClr val="tx1"/>
                </a:solidFill>
                <a:latin typeface="Times New Roman" panose="02020603050405020304" pitchFamily="18" charset="0"/>
                <a:cs typeface="Times New Roman" panose="02020603050405020304" pitchFamily="18" charset="0"/>
              </a:rPr>
              <a:t> – Blood glucose level (mg/dL).</a:t>
            </a:r>
          </a:p>
          <a:p>
            <a:pPr marL="285750" indent="-285750" algn="l" defTabSz="914400">
              <a:lnSpc>
                <a:spcPct val="90000"/>
              </a:lnSpc>
              <a:buFont typeface="Wingdings" panose="05000000000000000000" pitchFamily="2" charset="2"/>
              <a:buChar char="Ø"/>
            </a:pPr>
            <a:r>
              <a:rPr lang="en-US" sz="1700" b="1" dirty="0">
                <a:solidFill>
                  <a:schemeClr val="tx1"/>
                </a:solidFill>
                <a:latin typeface="Times New Roman" panose="02020603050405020304" pitchFamily="18" charset="0"/>
                <a:cs typeface="Times New Roman" panose="02020603050405020304" pitchFamily="18" charset="0"/>
              </a:rPr>
              <a:t>Cholesterol</a:t>
            </a:r>
            <a:r>
              <a:rPr lang="en-US" sz="1700" dirty="0">
                <a:solidFill>
                  <a:schemeClr val="tx1"/>
                </a:solidFill>
                <a:latin typeface="Times New Roman" panose="02020603050405020304" pitchFamily="18" charset="0"/>
                <a:cs typeface="Times New Roman" panose="02020603050405020304" pitchFamily="18" charset="0"/>
              </a:rPr>
              <a:t> – Blood cholesterol level (mg/dL).</a:t>
            </a:r>
          </a:p>
          <a:p>
            <a:pPr marL="285750" indent="-285750" algn="l" defTabSz="914400">
              <a:lnSpc>
                <a:spcPct val="90000"/>
              </a:lnSpc>
              <a:buFont typeface="Wingdings" panose="05000000000000000000" pitchFamily="2" charset="2"/>
              <a:buChar char="Ø"/>
            </a:pPr>
            <a:r>
              <a:rPr lang="en-US" sz="1700" b="1" dirty="0">
                <a:solidFill>
                  <a:schemeClr val="tx1"/>
                </a:solidFill>
                <a:latin typeface="Times New Roman" panose="02020603050405020304" pitchFamily="18" charset="0"/>
                <a:cs typeface="Times New Roman" panose="02020603050405020304" pitchFamily="18" charset="0"/>
              </a:rPr>
              <a:t>Creatinine</a:t>
            </a:r>
            <a:r>
              <a:rPr lang="en-US" sz="1700" dirty="0">
                <a:solidFill>
                  <a:schemeClr val="tx1"/>
                </a:solidFill>
                <a:latin typeface="Times New Roman" panose="02020603050405020304" pitchFamily="18" charset="0"/>
                <a:cs typeface="Times New Roman" panose="02020603050405020304" pitchFamily="18" charset="0"/>
              </a:rPr>
              <a:t> – Serum creatinine level (mg/dL), an indicator of kidney function.</a:t>
            </a:r>
          </a:p>
          <a:p>
            <a:pPr marL="285750" indent="-285750" algn="l" defTabSz="914400">
              <a:lnSpc>
                <a:spcPct val="90000"/>
              </a:lnSpc>
              <a:buFont typeface="Wingdings" panose="05000000000000000000" pitchFamily="2" charset="2"/>
              <a:buChar char="Ø"/>
            </a:pPr>
            <a:r>
              <a:rPr lang="en-US" sz="1700" b="1" dirty="0">
                <a:solidFill>
                  <a:schemeClr val="tx1"/>
                </a:solidFill>
                <a:latin typeface="Times New Roman" panose="02020603050405020304" pitchFamily="18" charset="0"/>
                <a:cs typeface="Times New Roman" panose="02020603050405020304" pitchFamily="18" charset="0"/>
              </a:rPr>
              <a:t>Diabetes</a:t>
            </a:r>
            <a:r>
              <a:rPr lang="en-US" sz="1700" dirty="0">
                <a:solidFill>
                  <a:schemeClr val="tx1"/>
                </a:solidFill>
                <a:latin typeface="Times New Roman" panose="02020603050405020304" pitchFamily="18" charset="0"/>
                <a:cs typeface="Times New Roman" panose="02020603050405020304" pitchFamily="18" charset="0"/>
              </a:rPr>
              <a:t> – Presence of diabetes (0 = No, 1 = Yes).</a:t>
            </a:r>
          </a:p>
          <a:p>
            <a:pPr marL="285750" indent="-285750" algn="l" defTabSz="914400">
              <a:lnSpc>
                <a:spcPct val="90000"/>
              </a:lnSpc>
              <a:buFont typeface="Wingdings" panose="05000000000000000000" pitchFamily="2" charset="2"/>
              <a:buChar char="Ø"/>
            </a:pPr>
            <a:r>
              <a:rPr lang="en-US" sz="1700" b="1" dirty="0">
                <a:solidFill>
                  <a:schemeClr val="tx1"/>
                </a:solidFill>
                <a:latin typeface="Times New Roman" panose="02020603050405020304" pitchFamily="18" charset="0"/>
                <a:cs typeface="Times New Roman" panose="02020603050405020304" pitchFamily="18" charset="0"/>
              </a:rPr>
              <a:t>Hypertension</a:t>
            </a:r>
            <a:r>
              <a:rPr lang="en-US" sz="1700" dirty="0">
                <a:solidFill>
                  <a:schemeClr val="tx1"/>
                </a:solidFill>
                <a:latin typeface="Times New Roman" panose="02020603050405020304" pitchFamily="18" charset="0"/>
                <a:cs typeface="Times New Roman" panose="02020603050405020304" pitchFamily="18" charset="0"/>
              </a:rPr>
              <a:t> – Presence of hypertension (0 = No, 1 = Yes).</a:t>
            </a:r>
          </a:p>
          <a:p>
            <a:pPr marL="285750" indent="-285750" algn="l" defTabSz="914400">
              <a:lnSpc>
                <a:spcPct val="90000"/>
              </a:lnSpc>
              <a:buFont typeface="Wingdings" panose="05000000000000000000" pitchFamily="2" charset="2"/>
              <a:buChar char="Ø"/>
            </a:pPr>
            <a:r>
              <a:rPr lang="en-US" sz="1700" b="1" dirty="0">
                <a:solidFill>
                  <a:schemeClr val="tx1"/>
                </a:solidFill>
                <a:latin typeface="Times New Roman" panose="02020603050405020304" pitchFamily="18" charset="0"/>
                <a:cs typeface="Times New Roman" panose="02020603050405020304" pitchFamily="18" charset="0"/>
              </a:rPr>
              <a:t>Diagnosis</a:t>
            </a:r>
            <a:r>
              <a:rPr lang="en-US" sz="1700" dirty="0">
                <a:solidFill>
                  <a:schemeClr val="tx1"/>
                </a:solidFill>
                <a:latin typeface="Times New Roman" panose="02020603050405020304" pitchFamily="18" charset="0"/>
                <a:cs typeface="Times New Roman" panose="02020603050405020304" pitchFamily="18" charset="0"/>
              </a:rPr>
              <a:t> – Primary clinical diagnosis (e.g., Sepsis, Heart Failure, Normal).</a:t>
            </a:r>
          </a:p>
          <a:p>
            <a:pPr marL="285750" indent="-285750" algn="l" defTabSz="914400">
              <a:lnSpc>
                <a:spcPct val="90000"/>
              </a:lnSpc>
              <a:buFont typeface="Wingdings" panose="05000000000000000000" pitchFamily="2" charset="2"/>
              <a:buChar char="Ø"/>
            </a:pPr>
            <a:r>
              <a:rPr lang="en-US" sz="1700" b="1" dirty="0">
                <a:solidFill>
                  <a:schemeClr val="tx1"/>
                </a:solidFill>
                <a:latin typeface="Times New Roman" panose="02020603050405020304" pitchFamily="18" charset="0"/>
                <a:cs typeface="Times New Roman" panose="02020603050405020304" pitchFamily="18" charset="0"/>
              </a:rPr>
              <a:t>Readmission_30d</a:t>
            </a:r>
            <a:r>
              <a:rPr lang="en-US" sz="1700" dirty="0">
                <a:solidFill>
                  <a:schemeClr val="tx1"/>
                </a:solidFill>
                <a:latin typeface="Times New Roman" panose="02020603050405020304" pitchFamily="18" charset="0"/>
                <a:cs typeface="Times New Roman" panose="02020603050405020304" pitchFamily="18" charset="0"/>
              </a:rPr>
              <a:t> – Hospital readmission within 30 days (0 = No, 1 = Yes).</a:t>
            </a:r>
          </a:p>
          <a:p>
            <a:pPr marL="285750" indent="-285750" algn="l" defTabSz="914400">
              <a:lnSpc>
                <a:spcPct val="90000"/>
              </a:lnSpc>
              <a:buFont typeface="Wingdings" panose="05000000000000000000" pitchFamily="2" charset="2"/>
              <a:buChar char="Ø"/>
            </a:pPr>
            <a:r>
              <a:rPr lang="en-US" sz="1700" b="1" dirty="0">
                <a:solidFill>
                  <a:schemeClr val="tx1"/>
                </a:solidFill>
                <a:latin typeface="Times New Roman" panose="02020603050405020304" pitchFamily="18" charset="0"/>
                <a:cs typeface="Times New Roman" panose="02020603050405020304" pitchFamily="18" charset="0"/>
              </a:rPr>
              <a:t>Mortality</a:t>
            </a:r>
            <a:r>
              <a:rPr lang="en-US" sz="1700" dirty="0">
                <a:solidFill>
                  <a:schemeClr val="tx1"/>
                </a:solidFill>
                <a:latin typeface="Times New Roman" panose="02020603050405020304" pitchFamily="18" charset="0"/>
                <a:cs typeface="Times New Roman" panose="02020603050405020304" pitchFamily="18" charset="0"/>
              </a:rPr>
              <a:t> – Patient mortality outcome (0 = Survived, 1 = Died).</a:t>
            </a:r>
          </a:p>
          <a:p>
            <a:pPr marL="0" marR="0" lvl="0" indent="-228600" algn="l" defTabSz="914400" fontAlgn="base">
              <a:lnSpc>
                <a:spcPct val="90000"/>
              </a:lnSpc>
              <a:spcBef>
                <a:spcPct val="0"/>
              </a:spcBef>
              <a:spcAft>
                <a:spcPct val="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endParaRPr>
          </a:p>
        </p:txBody>
      </p:sp>
      <p:pic>
        <p:nvPicPr>
          <p:cNvPr id="17" name="Graphic 16" descr="Verified Brand">
            <a:extLst>
              <a:ext uri="{FF2B5EF4-FFF2-40B4-BE49-F238E27FC236}">
                <a16:creationId xmlns:a16="http://schemas.microsoft.com/office/drawing/2014/main" id="{7C75431E-FCE2-CF38-7A6F-1311A7EEF9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extLst>
      <p:ext uri="{BB962C8B-B14F-4D97-AF65-F5344CB8AC3E}">
        <p14:creationId xmlns:p14="http://schemas.microsoft.com/office/powerpoint/2010/main" val="3657027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D0827-D61C-9559-29CE-FCB8685CD0AC}"/>
              </a:ext>
            </a:extLst>
          </p:cNvPr>
          <p:cNvPicPr>
            <a:picLocks noChangeAspect="1"/>
          </p:cNvPicPr>
          <p:nvPr/>
        </p:nvPicPr>
        <p:blipFill>
          <a:blip r:embed="rId2"/>
          <a:stretch>
            <a:fillRect/>
          </a:stretch>
        </p:blipFill>
        <p:spPr>
          <a:xfrm>
            <a:off x="890337" y="1169474"/>
            <a:ext cx="6318411" cy="4519052"/>
          </a:xfrm>
          <a:prstGeom prst="rect">
            <a:avLst/>
          </a:prstGeom>
        </p:spPr>
      </p:pic>
    </p:spTree>
    <p:extLst>
      <p:ext uri="{BB962C8B-B14F-4D97-AF65-F5344CB8AC3E}">
        <p14:creationId xmlns:p14="http://schemas.microsoft.com/office/powerpoint/2010/main" val="857320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CE4CCB-54E1-0E0D-C603-6955E9B1BA28}"/>
              </a:ext>
            </a:extLst>
          </p:cNvPr>
          <p:cNvSpPr txBox="1"/>
          <p:nvPr/>
        </p:nvSpPr>
        <p:spPr>
          <a:xfrm>
            <a:off x="271494" y="301115"/>
            <a:ext cx="7964905" cy="5755422"/>
          </a:xfrm>
          <a:prstGeom prst="rect">
            <a:avLst/>
          </a:prstGeom>
          <a:noFill/>
        </p:spPr>
        <p:txBody>
          <a:bodyPr wrap="square">
            <a:spAutoFit/>
          </a:bodyPr>
          <a:lstStyle/>
          <a:p>
            <a:r>
              <a:rPr lang="en-US" sz="4000" b="1" dirty="0">
                <a:solidFill>
                  <a:schemeClr val="accent1">
                    <a:lumMod val="75000"/>
                  </a:schemeClr>
                </a:solidFill>
                <a:latin typeface="Times New Roman" panose="02020603050405020304" pitchFamily="18" charset="0"/>
                <a:cs typeface="Times New Roman" panose="02020603050405020304" pitchFamily="18" charset="0"/>
              </a:rPr>
              <a:t>Feature Selection</a:t>
            </a:r>
          </a:p>
          <a:p>
            <a:endParaRPr lang="en-US" sz="3200" b="1" dirty="0">
              <a:solidFill>
                <a:schemeClr val="accent1"/>
              </a:solidFill>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Based on the dataset attributes, we selected three important features </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Age (Numerical)</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Age is a critical clinical factor, as older patients are more vulnerable to infections and sepsis.</a:t>
            </a:r>
          </a:p>
          <a:p>
            <a:pPr lvl="1"/>
            <a:r>
              <a:rPr lang="en-US" sz="2000" dirty="0">
                <a:latin typeface="Times New Roman" panose="02020603050405020304" pitchFamily="18" charset="0"/>
                <a:cs typeface="Times New Roman" panose="02020603050405020304" pitchFamily="18" charset="0"/>
              </a:rPr>
              <a:t>It helps us understand the demographic risk distribution.</a:t>
            </a:r>
          </a:p>
          <a:p>
            <a:r>
              <a:rPr lang="en-US" sz="2000" b="1" dirty="0">
                <a:latin typeface="Times New Roman" panose="02020603050405020304" pitchFamily="18" charset="0"/>
                <a:cs typeface="Times New Roman" panose="02020603050405020304" pitchFamily="18" charset="0"/>
              </a:rPr>
              <a:t>Glucose (Numerical)</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Abnormal or high glucose levels are often linked to infection severity and complications.</a:t>
            </a:r>
          </a:p>
          <a:p>
            <a:pPr lvl="1"/>
            <a:r>
              <a:rPr lang="en-US" sz="2000" dirty="0">
                <a:latin typeface="Times New Roman" panose="02020603050405020304" pitchFamily="18" charset="0"/>
                <a:cs typeface="Times New Roman" panose="02020603050405020304" pitchFamily="18" charset="0"/>
              </a:rPr>
              <a:t>It is also relevant for patients with diabetes, who are at higher risk of sepsis.</a:t>
            </a:r>
          </a:p>
          <a:p>
            <a:r>
              <a:rPr lang="en-US" sz="2000" b="1" dirty="0">
                <a:latin typeface="Times New Roman" panose="02020603050405020304" pitchFamily="18" charset="0"/>
                <a:cs typeface="Times New Roman" panose="02020603050405020304" pitchFamily="18" charset="0"/>
              </a:rPr>
              <a:t>Diagnosis (Categorical)</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This is the outcome/target variable (Normal, Sepsis, Heart Failure, etc.).</a:t>
            </a:r>
          </a:p>
          <a:p>
            <a:pPr lvl="1"/>
            <a:r>
              <a:rPr lang="en-US" sz="2000" dirty="0">
                <a:latin typeface="Times New Roman" panose="02020603050405020304" pitchFamily="18" charset="0"/>
                <a:cs typeface="Times New Roman" panose="02020603050405020304" pitchFamily="18" charset="0"/>
              </a:rPr>
              <a:t>It allows comparison of numerical features (Age, Glucose) across different patient groups.</a:t>
            </a:r>
          </a:p>
          <a:p>
            <a:pPr marL="0" indent="0">
              <a:buSzTx/>
              <a:buNone/>
              <a:defRPr>
                <a:latin typeface="Times New Roman"/>
                <a:ea typeface="Times New Roman"/>
                <a:cs typeface="Times New Roman"/>
                <a:sym typeface="Times New Roman"/>
              </a:defRP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765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6F22CA-E103-7A00-7424-41A780756CB2}"/>
              </a:ext>
            </a:extLst>
          </p:cNvPr>
          <p:cNvPicPr>
            <a:picLocks noChangeAspect="1"/>
          </p:cNvPicPr>
          <p:nvPr/>
        </p:nvPicPr>
        <p:blipFill>
          <a:blip r:embed="rId2"/>
          <a:stretch>
            <a:fillRect/>
          </a:stretch>
        </p:blipFill>
        <p:spPr>
          <a:xfrm>
            <a:off x="433138" y="742437"/>
            <a:ext cx="8077200" cy="5393004"/>
          </a:xfrm>
          <a:prstGeom prst="rect">
            <a:avLst/>
          </a:prstGeom>
        </p:spPr>
      </p:pic>
    </p:spTree>
    <p:extLst>
      <p:ext uri="{BB962C8B-B14F-4D97-AF65-F5344CB8AC3E}">
        <p14:creationId xmlns:p14="http://schemas.microsoft.com/office/powerpoint/2010/main" val="16705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8FDB7-2E4A-BE06-44A0-85E9B55CB320}"/>
              </a:ext>
            </a:extLst>
          </p:cNvPr>
          <p:cNvSpPr>
            <a:spLocks noGrp="1"/>
          </p:cNvSpPr>
          <p:nvPr>
            <p:ph type="ctrTitle"/>
          </p:nvPr>
        </p:nvSpPr>
        <p:spPr>
          <a:xfrm>
            <a:off x="265567" y="5505037"/>
            <a:ext cx="8321842" cy="1173209"/>
          </a:xfrm>
        </p:spPr>
        <p:txBody>
          <a:bodyPr>
            <a:noAutofit/>
          </a:bodyPr>
          <a:lstStyle/>
          <a:p>
            <a:pPr algn="l"/>
            <a:r>
              <a:rPr lang="en-US" sz="2000" b="1" dirty="0">
                <a:solidFill>
                  <a:schemeClr val="tx1"/>
                </a:solidFill>
                <a:latin typeface="Times New Roman" panose="02020603050405020304" pitchFamily="18" charset="0"/>
                <a:cs typeface="Times New Roman" panose="02020603050405020304" pitchFamily="18" charset="0"/>
              </a:rPr>
              <a:t>Interpretation of Diagnosis Distribution:</a:t>
            </a:r>
            <a:br>
              <a:rPr lang="en-US" sz="2000" b="1" dirty="0">
                <a:solidFill>
                  <a:schemeClr val="tx1"/>
                </a:solidFill>
                <a:latin typeface="Times New Roman" panose="02020603050405020304" pitchFamily="18" charset="0"/>
                <a:cs typeface="Times New Roman" panose="02020603050405020304" pitchFamily="18" charset="0"/>
              </a:rPr>
            </a:br>
            <a:r>
              <a:rPr lang="en-US" sz="2000" dirty="0">
                <a:solidFill>
                  <a:schemeClr val="tx1"/>
                </a:solidFill>
                <a:latin typeface="Times New Roman" panose="02020603050405020304" pitchFamily="18" charset="0"/>
                <a:cs typeface="Times New Roman" panose="02020603050405020304" pitchFamily="18" charset="0"/>
              </a:rPr>
              <a:t>The bar chart displays the frequency of different diagnoses. The </a:t>
            </a:r>
            <a:r>
              <a:rPr lang="en-US" sz="2000" b="1" dirty="0">
                <a:solidFill>
                  <a:schemeClr val="tx1"/>
                </a:solidFill>
                <a:latin typeface="Times New Roman" panose="02020603050405020304" pitchFamily="18" charset="0"/>
                <a:cs typeface="Times New Roman" panose="02020603050405020304" pitchFamily="18" charset="0"/>
              </a:rPr>
              <a:t>"Normal"</a:t>
            </a:r>
            <a:r>
              <a:rPr lang="en-US" sz="2000" dirty="0">
                <a:solidFill>
                  <a:schemeClr val="tx1"/>
                </a:solidFill>
                <a:latin typeface="Times New Roman" panose="02020603050405020304" pitchFamily="18" charset="0"/>
                <a:cs typeface="Times New Roman" panose="02020603050405020304" pitchFamily="18" charset="0"/>
              </a:rPr>
              <a:t> diagnosis is the most prevalent, with a count of over 5,000, dwarfing all other categories. </a:t>
            </a:r>
            <a:r>
              <a:rPr lang="en-US" sz="2000" b="1" dirty="0">
                <a:solidFill>
                  <a:schemeClr val="tx1"/>
                </a:solidFill>
                <a:latin typeface="Times New Roman" panose="02020603050405020304" pitchFamily="18" charset="0"/>
                <a:cs typeface="Times New Roman" panose="02020603050405020304" pitchFamily="18" charset="0"/>
              </a:rPr>
              <a:t>"Pneumonia"</a:t>
            </a:r>
            <a:r>
              <a:rPr lang="en-US" sz="2000" dirty="0">
                <a:solidFill>
                  <a:schemeClr val="tx1"/>
                </a:solidFill>
                <a:latin typeface="Times New Roman" panose="02020603050405020304" pitchFamily="18" charset="0"/>
                <a:cs typeface="Times New Roman" panose="02020603050405020304" pitchFamily="18" charset="0"/>
              </a:rPr>
              <a:t> and </a:t>
            </a:r>
            <a:r>
              <a:rPr lang="en-US" sz="2000" b="1" dirty="0">
                <a:solidFill>
                  <a:schemeClr val="tx1"/>
                </a:solidFill>
                <a:latin typeface="Times New Roman" panose="02020603050405020304" pitchFamily="18" charset="0"/>
                <a:cs typeface="Times New Roman" panose="02020603050405020304" pitchFamily="18" charset="0"/>
              </a:rPr>
              <a:t>"Heart Failure"</a:t>
            </a:r>
            <a:r>
              <a:rPr lang="en-US" sz="2000" dirty="0">
                <a:solidFill>
                  <a:schemeClr val="tx1"/>
                </a:solidFill>
                <a:latin typeface="Times New Roman" panose="02020603050405020304" pitchFamily="18" charset="0"/>
                <a:cs typeface="Times New Roman" panose="02020603050405020304" pitchFamily="18" charset="0"/>
              </a:rPr>
              <a:t> are the next most common diagnoses, while </a:t>
            </a:r>
            <a:r>
              <a:rPr lang="en-US" sz="2000" b="1" dirty="0">
                <a:solidFill>
                  <a:schemeClr val="tx1"/>
                </a:solidFill>
                <a:latin typeface="Times New Roman" panose="02020603050405020304" pitchFamily="18" charset="0"/>
                <a:cs typeface="Times New Roman" panose="02020603050405020304" pitchFamily="18" charset="0"/>
              </a:rPr>
              <a:t>"Sepsis"</a:t>
            </a:r>
            <a:r>
              <a:rPr lang="en-US" sz="2000" dirty="0">
                <a:solidFill>
                  <a:schemeClr val="tx1"/>
                </a:solidFill>
                <a:latin typeface="Times New Roman" panose="02020603050405020304" pitchFamily="18" charset="0"/>
                <a:cs typeface="Times New Roman" panose="02020603050405020304" pitchFamily="18" charset="0"/>
              </a:rPr>
              <a:t> is the least frequent diagnosis in this dataset.</a:t>
            </a:r>
          </a:p>
        </p:txBody>
      </p:sp>
      <p:pic>
        <p:nvPicPr>
          <p:cNvPr id="4" name="Picture 3">
            <a:extLst>
              <a:ext uri="{FF2B5EF4-FFF2-40B4-BE49-F238E27FC236}">
                <a16:creationId xmlns:a16="http://schemas.microsoft.com/office/drawing/2014/main" id="{4B8C1D65-B982-F46D-1D1F-D57FD3B4A35E}"/>
              </a:ext>
            </a:extLst>
          </p:cNvPr>
          <p:cNvPicPr>
            <a:picLocks noChangeAspect="1"/>
          </p:cNvPicPr>
          <p:nvPr/>
        </p:nvPicPr>
        <p:blipFill>
          <a:blip r:embed="rId2"/>
          <a:stretch>
            <a:fillRect/>
          </a:stretch>
        </p:blipFill>
        <p:spPr>
          <a:xfrm>
            <a:off x="556592" y="715617"/>
            <a:ext cx="6848060" cy="4257929"/>
          </a:xfrm>
          <a:prstGeom prst="rect">
            <a:avLst/>
          </a:prstGeom>
        </p:spPr>
      </p:pic>
      <p:sp>
        <p:nvSpPr>
          <p:cNvPr id="5" name="TextBox 4">
            <a:extLst>
              <a:ext uri="{FF2B5EF4-FFF2-40B4-BE49-F238E27FC236}">
                <a16:creationId xmlns:a16="http://schemas.microsoft.com/office/drawing/2014/main" id="{4A0143A9-43F4-2E06-4240-F3EE02B60199}"/>
              </a:ext>
            </a:extLst>
          </p:cNvPr>
          <p:cNvSpPr txBox="1"/>
          <p:nvPr/>
        </p:nvSpPr>
        <p:spPr>
          <a:xfrm>
            <a:off x="344905" y="0"/>
            <a:ext cx="4588042" cy="584775"/>
          </a:xfrm>
          <a:prstGeom prst="rect">
            <a:avLst/>
          </a:prstGeom>
          <a:noFill/>
        </p:spPr>
        <p:txBody>
          <a:bodyPr wrap="square">
            <a:spAutoFit/>
          </a:bodyPr>
          <a:lstStyle/>
          <a:p>
            <a:r>
              <a:rPr lang="en-US" sz="3200" b="1" dirty="0">
                <a:solidFill>
                  <a:schemeClr val="accent1">
                    <a:lumMod val="75000"/>
                  </a:schemeClr>
                </a:solidFill>
                <a:latin typeface="Times New Roman" panose="02020603050405020304" pitchFamily="18" charset="0"/>
                <a:cs typeface="Times New Roman" panose="02020603050405020304" pitchFamily="18" charset="0"/>
              </a:rPr>
              <a:t>Data Visualization</a:t>
            </a:r>
          </a:p>
        </p:txBody>
      </p:sp>
    </p:spTree>
    <p:extLst>
      <p:ext uri="{BB962C8B-B14F-4D97-AF65-F5344CB8AC3E}">
        <p14:creationId xmlns:p14="http://schemas.microsoft.com/office/powerpoint/2010/main" val="3877928306"/>
      </p:ext>
    </p:extLst>
  </p:cSld>
  <p:clrMapOvr>
    <a:masterClrMapping/>
  </p:clrMapOvr>
</p:sld>
</file>

<file path=ppt/theme/theme1.xml><?xml version="1.0" encoding="utf-8"?>
<a:theme xmlns:a="http://schemas.openxmlformats.org/drawingml/2006/main" name="Face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804F13B16DB84F9A4F18B22212CFA5" ma:contentTypeVersion="5" ma:contentTypeDescription="Create a new document." ma:contentTypeScope="" ma:versionID="93114d3af89a73f04a3cef5acbfd5026">
  <xsd:schema xmlns:xsd="http://www.w3.org/2001/XMLSchema" xmlns:xs="http://www.w3.org/2001/XMLSchema" xmlns:p="http://schemas.microsoft.com/office/2006/metadata/properties" xmlns:ns3="8ce83c6e-07d8-47ac-b410-989c596f23e1" targetNamespace="http://schemas.microsoft.com/office/2006/metadata/properties" ma:root="true" ma:fieldsID="30e7aab52768050adc0145b0bdd5447d" ns3:_="">
    <xsd:import namespace="8ce83c6e-07d8-47ac-b410-989c596f23e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e83c6e-07d8-47ac-b410-989c596f23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ce83c6e-07d8-47ac-b410-989c596f23e1" xsi:nil="true"/>
  </documentManagement>
</p:properties>
</file>

<file path=customXml/itemProps1.xml><?xml version="1.0" encoding="utf-8"?>
<ds:datastoreItem xmlns:ds="http://schemas.openxmlformats.org/officeDocument/2006/customXml" ds:itemID="{631011DB-8F2B-40B6-8EB3-50BD07A1AD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e83c6e-07d8-47ac-b410-989c596f2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E96C3D-CC1E-4B71-A8A8-53A0F4275262}">
  <ds:schemaRefs>
    <ds:schemaRef ds:uri="http://schemas.microsoft.com/sharepoint/v3/contenttype/forms"/>
  </ds:schemaRefs>
</ds:datastoreItem>
</file>

<file path=customXml/itemProps3.xml><?xml version="1.0" encoding="utf-8"?>
<ds:datastoreItem xmlns:ds="http://schemas.openxmlformats.org/officeDocument/2006/customXml" ds:itemID="{0078B6D7-AD99-4388-BB12-B7D07CB16FAC}">
  <ds:schemaRefs>
    <ds:schemaRef ds:uri="http://purl.org/dc/terms/"/>
    <ds:schemaRef ds:uri="http://purl.org/dc/elements/1.1/"/>
    <ds:schemaRef ds:uri="http://schemas.microsoft.com/office/2006/documentManagement/types"/>
    <ds:schemaRef ds:uri="http://schemas.microsoft.com/office/2006/metadata/properties"/>
    <ds:schemaRef ds:uri="http://www.w3.org/XML/1998/namespace"/>
    <ds:schemaRef ds:uri="http://purl.org/dc/dcmitype/"/>
    <ds:schemaRef ds:uri="http://schemas.microsoft.com/office/infopath/2007/PartnerControls"/>
    <ds:schemaRef ds:uri="http://schemas.openxmlformats.org/package/2006/metadata/core-properties"/>
    <ds:schemaRef ds:uri="8ce83c6e-07d8-47ac-b410-989c596f23e1"/>
  </ds:schemaRefs>
</ds:datastoreItem>
</file>

<file path=docProps/app.xml><?xml version="1.0" encoding="utf-8"?>
<Properties xmlns="http://schemas.openxmlformats.org/officeDocument/2006/extended-properties" xmlns:vt="http://schemas.openxmlformats.org/officeDocument/2006/docPropsVTypes">
  <Template>Facet</Template>
  <TotalTime>812</TotalTime>
  <Words>1930</Words>
  <Application>Microsoft Office PowerPoint</Application>
  <PresentationFormat>On-screen Show (4:3)</PresentationFormat>
  <Paragraphs>118</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Arial</vt:lpstr>
      <vt:lpstr>Times New Roman</vt:lpstr>
      <vt:lpstr>Trebuchet MS</vt:lpstr>
      <vt:lpstr>Wingdings</vt:lpstr>
      <vt:lpstr>Wingdings 3</vt:lpstr>
      <vt:lpstr>Facet</vt:lpstr>
      <vt:lpstr>Sepsis Risk Prediction Models Using Patient Health Records</vt:lpstr>
      <vt:lpstr>Table of Contents</vt:lpstr>
      <vt:lpstr>  INTRODUCTION </vt:lpstr>
      <vt:lpstr>Data Description</vt:lpstr>
      <vt:lpstr>Data Attributes (Column Names)</vt:lpstr>
      <vt:lpstr>PowerPoint Presentation</vt:lpstr>
      <vt:lpstr>PowerPoint Presentation</vt:lpstr>
      <vt:lpstr>PowerPoint Presentation</vt:lpstr>
      <vt:lpstr>Interpretation of Diagnosis Distribution: The bar chart displays the frequency of different diagnoses. The "Normal" diagnosis is the most prevalent, with a count of over 5,000, dwarfing all other categories. "Pneumonia" and "Heart Failure" are the next most common diagnoses, while "Sepsis" is the least frequent diagnosis in this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Selection and Target column</vt:lpstr>
      <vt:lpstr>Classifying the Data using KNN Method</vt:lpstr>
      <vt:lpstr>KNN Classification Scatter Plot</vt:lpstr>
      <vt:lpstr>Classifying the Data using Naïve Bayes Method</vt:lpstr>
      <vt:lpstr>Naïve Bayes Classification Scatter Plot</vt:lpstr>
      <vt:lpstr>Accuracy of the models</vt:lpstr>
      <vt:lpstr>Model Comparison</vt:lpstr>
      <vt:lpstr>Feature Selection and target column for SVM</vt:lpstr>
      <vt:lpstr>4 SVM models with different kernels </vt:lpstr>
      <vt:lpstr>Accuracy Comparison</vt:lpstr>
      <vt:lpstr>SVM Classifier Comparison</vt:lpstr>
      <vt:lpstr>SVM Classifier Comparison Visualization</vt:lpstr>
      <vt:lpstr>Interpretation</vt:lpstr>
      <vt:lpstr>Result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rbaapathu</dc:creator>
  <cp:keywords/>
  <dc:description>generated using python-pptx</dc:description>
  <cp:lastModifiedBy>Pallavi V</cp:lastModifiedBy>
  <cp:revision>26</cp:revision>
  <dcterms:created xsi:type="dcterms:W3CDTF">2013-01-27T09:14:16Z</dcterms:created>
  <dcterms:modified xsi:type="dcterms:W3CDTF">2025-11-05T04:06:51Z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0x0101002C804F13B16DB84F9A4F18B22212CFA5</vt:lpwstr>
  </property>
</Properties>
</file>